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8" r:id="rId3"/>
    <p:sldId id="261" r:id="rId4"/>
    <p:sldId id="268" r:id="rId5"/>
    <p:sldId id="264" r:id="rId6"/>
    <p:sldId id="265" r:id="rId7"/>
    <p:sldId id="263" r:id="rId8"/>
    <p:sldId id="262" r:id="rId9"/>
    <p:sldId id="259" r:id="rId10"/>
    <p:sldId id="260" r:id="rId11"/>
  </p:sldIdLst>
  <p:sldSz cx="14630400" cy="8229600"/>
  <p:notesSz cx="8229600" cy="14630400"/>
  <p:embeddedFontLst>
    <p:embeddedFont>
      <p:font typeface="Arial Black" panose="020B0A04020102020204" pitchFamily="34" charset="0"/>
      <p:bold r:id="rId13"/>
    </p:embeddedFont>
    <p:embeddedFont>
      <p:font typeface="Inter" panose="020B0604020202020204" charset="0"/>
      <p:regular r:id="rId14"/>
    </p:embeddedFont>
    <p:embeddedFont>
      <p:font typeface="Poppins" panose="00000500000000000000" pitchFamily="2" charset="0"/>
      <p:regular r:id="rId15"/>
      <p:bold r:id="rId16"/>
      <p:italic r:id="rId17"/>
      <p:boldItalic r:id="rId18"/>
    </p:embeddedFont>
    <p:embeddedFont>
      <p:font typeface="Poppins Bold" panose="00000800000000000000" charset="0"/>
      <p:bold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9A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9" d="100"/>
          <a:sy n="89" d="100"/>
        </p:scale>
        <p:origin x="63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63777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6">
                <a:lumMod val="40000"/>
                <a:lumOff val="60000"/>
              </a:schemeClr>
            </a:gs>
            <a:gs pos="31000">
              <a:schemeClr val="accent1">
                <a:lumMod val="40000"/>
                <a:lumOff val="60000"/>
              </a:schemeClr>
            </a:gs>
            <a:gs pos="66000">
              <a:schemeClr val="accent1">
                <a:lumMod val="60000"/>
                <a:lumOff val="40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64578"/>
            <a:ext cx="7556421" cy="2046684"/>
          </a:xfrm>
          <a:prstGeom prst="rect">
            <a:avLst/>
          </a:prstGeom>
          <a:noFill/>
          <a:ln/>
        </p:spPr>
        <p:txBody>
          <a:bodyPr wrap="square" lIns="0" tIns="0" rIns="0" bIns="0" rtlCol="0" anchor="t"/>
          <a:lstStyle/>
          <a:p>
            <a:pPr marL="0" indent="0" algn="l">
              <a:lnSpc>
                <a:spcPts val="5350"/>
              </a:lnSpc>
              <a:buNone/>
            </a:pPr>
            <a:r>
              <a:rPr lang="en-US" sz="4250" b="1" dirty="0">
                <a:solidFill>
                  <a:srgbClr val="00B050"/>
                </a:solidFill>
                <a:ea typeface="Petrona Bold" pitchFamily="34" charset="-122"/>
                <a:cs typeface="Petrona Bold" pitchFamily="34" charset="-120"/>
              </a:rPr>
              <a:t>DICOM to JPEG 2000 Conversion with Integrated AES Encryption</a:t>
            </a:r>
            <a:endParaRPr lang="en-US" sz="4250" dirty="0">
              <a:solidFill>
                <a:srgbClr val="00B050"/>
              </a:solidFill>
            </a:endParaRPr>
          </a:p>
        </p:txBody>
      </p:sp>
      <p:sp>
        <p:nvSpPr>
          <p:cNvPr id="4" name="Text 1"/>
          <p:cNvSpPr/>
          <p:nvPr/>
        </p:nvSpPr>
        <p:spPr>
          <a:xfrm>
            <a:off x="793790" y="1676400"/>
            <a:ext cx="7556421" cy="486266"/>
          </a:xfrm>
          <a:prstGeom prst="rect">
            <a:avLst/>
          </a:prstGeom>
          <a:noFill/>
          <a:ln/>
        </p:spPr>
        <p:txBody>
          <a:bodyPr wrap="none" lIns="0" tIns="0" rIns="0" bIns="0" rtlCol="0" anchor="t"/>
          <a:lstStyle/>
          <a:p>
            <a:pPr marL="0" indent="0" algn="l">
              <a:lnSpc>
                <a:spcPts val="2500"/>
              </a:lnSpc>
              <a:buNone/>
            </a:pPr>
            <a:r>
              <a:rPr lang="en-US" i="1" dirty="0">
                <a:solidFill>
                  <a:srgbClr val="7030A0"/>
                </a:solidFill>
                <a:latin typeface="Arial Black" panose="020B0A04020102020204" pitchFamily="34" charset="0"/>
                <a:ea typeface="Inter" pitchFamily="34" charset="-122"/>
                <a:cs typeface="Inter" pitchFamily="34" charset="-120"/>
              </a:rPr>
              <a:t>For Secure &amp; Fast Medical Image Transfer</a:t>
            </a:r>
            <a:endParaRPr lang="en-US" dirty="0">
              <a:solidFill>
                <a:srgbClr val="7030A0"/>
              </a:solidFill>
              <a:latin typeface="Arial Black" panose="020B0A04020102020204" pitchFamily="34" charset="0"/>
            </a:endParaRPr>
          </a:p>
        </p:txBody>
      </p:sp>
      <p:sp>
        <p:nvSpPr>
          <p:cNvPr id="5" name="Text 2"/>
          <p:cNvSpPr/>
          <p:nvPr/>
        </p:nvSpPr>
        <p:spPr>
          <a:xfrm>
            <a:off x="793790" y="2385908"/>
            <a:ext cx="7556421" cy="254079"/>
          </a:xfrm>
          <a:prstGeom prst="rect">
            <a:avLst/>
          </a:prstGeom>
          <a:noFill/>
          <a:ln/>
        </p:spPr>
        <p:txBody>
          <a:bodyPr wrap="none" lIns="0" tIns="0" rIns="0" bIns="0" rtlCol="0" anchor="t"/>
          <a:lstStyle/>
          <a:p>
            <a:pPr marL="0" indent="0" algn="l">
              <a:lnSpc>
                <a:spcPts val="2000"/>
              </a:lnSpc>
              <a:buNone/>
            </a:pPr>
            <a:r>
              <a:rPr lang="en-US" sz="1250" dirty="0">
                <a:solidFill>
                  <a:srgbClr val="272525"/>
                </a:solidFill>
                <a:latin typeface="Inter" pitchFamily="34" charset="0"/>
                <a:ea typeface="Inter" pitchFamily="34" charset="-122"/>
                <a:cs typeface="Inter" pitchFamily="34" charset="-120"/>
              </a:rPr>
              <a:t>Name: Aashiq Rahaman | University Roll No.: 10000122020 | Date: 08.07.2025</a:t>
            </a:r>
            <a:endParaRPr lang="en-US" sz="1250" dirty="0"/>
          </a:p>
        </p:txBody>
      </p:sp>
      <p:sp>
        <p:nvSpPr>
          <p:cNvPr id="9" name="TextBox 15">
            <a:extLst>
              <a:ext uri="{FF2B5EF4-FFF2-40B4-BE49-F238E27FC236}">
                <a16:creationId xmlns:a16="http://schemas.microsoft.com/office/drawing/2014/main" id="{3CF3BCAB-7B46-BBAF-2C05-2BFE94B740E8}"/>
              </a:ext>
            </a:extLst>
          </p:cNvPr>
          <p:cNvSpPr txBox="1"/>
          <p:nvPr/>
        </p:nvSpPr>
        <p:spPr>
          <a:xfrm>
            <a:off x="1007799" y="3005715"/>
            <a:ext cx="7116449" cy="245313"/>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782"/>
              </a:lnSpc>
            </a:pPr>
            <a:r>
              <a:rPr lang="en-US" sz="1782" spc="356">
                <a:solidFill>
                  <a:srgbClr val="2B5796"/>
                </a:solidFill>
                <a:latin typeface="Poppins"/>
                <a:ea typeface="Poppins"/>
                <a:cs typeface="Poppins"/>
                <a:sym typeface="Poppins"/>
              </a:rPr>
              <a:t>UNDER THE SUPERVISION OF</a:t>
            </a:r>
          </a:p>
        </p:txBody>
      </p:sp>
      <p:sp>
        <p:nvSpPr>
          <p:cNvPr id="10" name="TextBox 16">
            <a:extLst>
              <a:ext uri="{FF2B5EF4-FFF2-40B4-BE49-F238E27FC236}">
                <a16:creationId xmlns:a16="http://schemas.microsoft.com/office/drawing/2014/main" id="{5DD3C933-313F-DE2D-CFF4-E469F5863EDB}"/>
              </a:ext>
            </a:extLst>
          </p:cNvPr>
          <p:cNvSpPr txBox="1"/>
          <p:nvPr/>
        </p:nvSpPr>
        <p:spPr>
          <a:xfrm>
            <a:off x="-2551611" y="3707002"/>
            <a:ext cx="14303077" cy="3372718"/>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312"/>
              </a:lnSpc>
            </a:pPr>
            <a:endParaRPr lang="en-US" sz="2082" b="1" spc="416" dirty="0">
              <a:solidFill>
                <a:srgbClr val="2B5796"/>
              </a:solidFill>
              <a:latin typeface="Poppins Bold"/>
              <a:ea typeface="Poppins Bold"/>
              <a:cs typeface="Poppins Bold"/>
              <a:sym typeface="Poppins Bold"/>
            </a:endParaRPr>
          </a:p>
          <a:p>
            <a:pPr algn="ctr">
              <a:lnSpc>
                <a:spcPts val="1312"/>
              </a:lnSpc>
            </a:pPr>
            <a:endParaRPr lang="en-US" sz="2082" b="1" spc="416" dirty="0">
              <a:solidFill>
                <a:srgbClr val="2B5796"/>
              </a:solidFill>
              <a:latin typeface="Poppins Bold"/>
              <a:ea typeface="Poppins Bold"/>
              <a:cs typeface="Poppins Bold"/>
              <a:sym typeface="Poppins Bold"/>
            </a:endParaRPr>
          </a:p>
          <a:p>
            <a:pPr algn="ctr">
              <a:lnSpc>
                <a:spcPts val="1312"/>
              </a:lnSpc>
            </a:pPr>
            <a:endParaRPr lang="en-US" sz="2082" b="1" spc="416" dirty="0">
              <a:solidFill>
                <a:srgbClr val="2B5796"/>
              </a:solidFill>
              <a:latin typeface="Poppins Bold"/>
              <a:ea typeface="Poppins Bold"/>
              <a:cs typeface="Poppins Bold"/>
              <a:sym typeface="Poppins Bold"/>
            </a:endParaRPr>
          </a:p>
          <a:p>
            <a:pPr algn="ctr">
              <a:lnSpc>
                <a:spcPts val="1312"/>
              </a:lnSpc>
            </a:pPr>
            <a:r>
              <a:rPr lang="en-US" sz="2082" b="1" spc="416" dirty="0">
                <a:solidFill>
                  <a:srgbClr val="2B5796"/>
                </a:solidFill>
                <a:latin typeface="Poppins Bold"/>
                <a:ea typeface="Poppins Bold"/>
                <a:cs typeface="Poppins Bold"/>
                <a:sym typeface="Poppins Bold"/>
              </a:rPr>
              <a:t> Mr. Santanu Chatterjee</a:t>
            </a:r>
          </a:p>
          <a:p>
            <a:pPr algn="ctr">
              <a:lnSpc>
                <a:spcPts val="1312"/>
              </a:lnSpc>
            </a:pPr>
            <a:endParaRPr lang="en-US" sz="2082" b="1" spc="416" dirty="0">
              <a:solidFill>
                <a:srgbClr val="2B5796"/>
              </a:solidFill>
              <a:latin typeface="Poppins Bold"/>
              <a:ea typeface="Poppins Bold"/>
              <a:cs typeface="Poppins Bold"/>
              <a:sym typeface="Poppins Bold"/>
            </a:endParaRPr>
          </a:p>
          <a:p>
            <a:pPr algn="ctr">
              <a:lnSpc>
                <a:spcPts val="1312"/>
              </a:lnSpc>
            </a:pPr>
            <a:endParaRPr lang="en-US" sz="2082" b="1" spc="416" dirty="0">
              <a:solidFill>
                <a:srgbClr val="2B5796"/>
              </a:solidFill>
              <a:latin typeface="Poppins Bold"/>
              <a:ea typeface="Poppins Bold"/>
              <a:cs typeface="Poppins Bold"/>
              <a:sym typeface="Poppins Bold"/>
            </a:endParaRPr>
          </a:p>
          <a:p>
            <a:pPr algn="ctr">
              <a:lnSpc>
                <a:spcPts val="1312"/>
              </a:lnSpc>
            </a:pPr>
            <a:r>
              <a:rPr lang="en-US" sz="2082" b="1" spc="416" dirty="0">
                <a:solidFill>
                  <a:srgbClr val="2B5796"/>
                </a:solidFill>
                <a:latin typeface="Poppins Bold"/>
                <a:ea typeface="Poppins Bold"/>
                <a:cs typeface="Poppins Bold"/>
                <a:sym typeface="Poppins Bold"/>
              </a:rPr>
              <a:t>Mr. Mihir Sing</a:t>
            </a:r>
          </a:p>
          <a:p>
            <a:pPr algn="ctr">
              <a:lnSpc>
                <a:spcPts val="1312"/>
              </a:lnSpc>
            </a:pPr>
            <a:endParaRPr lang="en-US" sz="2082" b="1" spc="416" dirty="0">
              <a:solidFill>
                <a:srgbClr val="2B5796"/>
              </a:solidFill>
              <a:latin typeface="Poppins Bold"/>
              <a:ea typeface="Poppins Bold"/>
              <a:cs typeface="Poppins Bold"/>
              <a:sym typeface="Poppins Bold"/>
            </a:endParaRPr>
          </a:p>
          <a:p>
            <a:pPr algn="ctr">
              <a:lnSpc>
                <a:spcPts val="1312"/>
              </a:lnSpc>
            </a:pPr>
            <a:endParaRPr lang="en-US" sz="2082" b="1" spc="416" dirty="0">
              <a:solidFill>
                <a:srgbClr val="2B5796"/>
              </a:solidFill>
              <a:latin typeface="Poppins Bold"/>
              <a:ea typeface="Poppins Bold"/>
              <a:cs typeface="Poppins Bold"/>
              <a:sym typeface="Poppins Bold"/>
            </a:endParaRPr>
          </a:p>
          <a:p>
            <a:pPr algn="ctr">
              <a:lnSpc>
                <a:spcPts val="1312"/>
              </a:lnSpc>
            </a:pPr>
            <a:r>
              <a:rPr lang="en-US" sz="2082" b="1" spc="416" dirty="0">
                <a:solidFill>
                  <a:srgbClr val="2B5796"/>
                </a:solidFill>
                <a:latin typeface="Poppins Bold"/>
                <a:ea typeface="Poppins Bold"/>
                <a:cs typeface="Poppins Bold"/>
                <a:sym typeface="Poppins Bold"/>
              </a:rPr>
              <a:t>Dr. Koushik Majumder</a:t>
            </a:r>
          </a:p>
          <a:p>
            <a:pPr algn="ctr">
              <a:lnSpc>
                <a:spcPts val="1312"/>
              </a:lnSpc>
            </a:pPr>
            <a:endParaRPr lang="en-US" sz="2082" b="1" spc="416" dirty="0">
              <a:solidFill>
                <a:srgbClr val="2B5796"/>
              </a:solidFill>
              <a:latin typeface="Poppins Bold"/>
              <a:ea typeface="Poppins Bold"/>
              <a:cs typeface="Poppins Bold"/>
              <a:sym typeface="Poppins Bold"/>
            </a:endParaRPr>
          </a:p>
          <a:p>
            <a:pPr algn="ctr">
              <a:lnSpc>
                <a:spcPts val="1961"/>
              </a:lnSpc>
            </a:pPr>
            <a:endParaRPr lang="en-US" sz="2082" b="1" spc="416" dirty="0">
              <a:solidFill>
                <a:srgbClr val="2B5796"/>
              </a:solidFill>
              <a:latin typeface="Poppins Bold"/>
              <a:ea typeface="Poppins Bold"/>
              <a:cs typeface="Poppins Bold"/>
              <a:sym typeface="Poppins Bold"/>
            </a:endParaRPr>
          </a:p>
          <a:p>
            <a:pPr algn="ctr">
              <a:lnSpc>
                <a:spcPts val="1961"/>
              </a:lnSpc>
            </a:pPr>
            <a:r>
              <a:rPr lang="en-US" sz="1782" b="1" spc="356" dirty="0">
                <a:solidFill>
                  <a:schemeClr val="bg2">
                    <a:lumMod val="50000"/>
                  </a:schemeClr>
                </a:solidFill>
                <a:latin typeface="Poppins Bold"/>
                <a:ea typeface="Poppins Bold"/>
                <a:cs typeface="Poppins Bold"/>
                <a:sym typeface="Poppins Bold"/>
              </a:rPr>
              <a:t>Department of Computer Science &amp; Engineering, </a:t>
            </a:r>
          </a:p>
          <a:p>
            <a:pPr algn="ctr">
              <a:lnSpc>
                <a:spcPts val="1961"/>
              </a:lnSpc>
            </a:pPr>
            <a:r>
              <a:rPr lang="en-US" sz="1782" b="1" spc="356" dirty="0">
                <a:solidFill>
                  <a:schemeClr val="bg2">
                    <a:lumMod val="50000"/>
                  </a:schemeClr>
                </a:solidFill>
                <a:latin typeface="Poppins Bold"/>
                <a:ea typeface="Poppins Bold"/>
                <a:cs typeface="Poppins Bold"/>
                <a:sym typeface="Poppins Bold"/>
              </a:rPr>
              <a:t>Maulana Abul Kalam Azad University of Technology, </a:t>
            </a:r>
          </a:p>
          <a:p>
            <a:pPr algn="ctr">
              <a:lnSpc>
                <a:spcPts val="1961"/>
              </a:lnSpc>
            </a:pPr>
            <a:r>
              <a:rPr lang="en-US" sz="1782" b="1" spc="356" dirty="0">
                <a:solidFill>
                  <a:schemeClr val="bg2">
                    <a:lumMod val="50000"/>
                  </a:schemeClr>
                </a:solidFill>
                <a:latin typeface="Poppins Bold"/>
                <a:ea typeface="Poppins Bold"/>
                <a:cs typeface="Poppins Bold"/>
                <a:sym typeface="Poppins Bold"/>
              </a:rPr>
              <a:t>Kolkata-741249, W.B., India</a:t>
            </a:r>
          </a:p>
          <a:p>
            <a:pPr algn="ctr">
              <a:lnSpc>
                <a:spcPts val="1961"/>
              </a:lnSpc>
            </a:pPr>
            <a:endParaRPr lang="en-US" sz="1782" b="1" spc="356" dirty="0">
              <a:solidFill>
                <a:srgbClr val="2B5796"/>
              </a:solidFill>
              <a:latin typeface="Poppins Bold"/>
              <a:ea typeface="Poppins Bold"/>
              <a:cs typeface="Poppins Bold"/>
              <a:sym typeface="Poppins Bold"/>
            </a:endParaRPr>
          </a:p>
          <a:p>
            <a:pPr algn="ctr">
              <a:lnSpc>
                <a:spcPts val="1961"/>
              </a:lnSpc>
            </a:pPr>
            <a:endParaRPr lang="en-US" sz="1782" b="1" spc="356" dirty="0">
              <a:solidFill>
                <a:srgbClr val="2B5796"/>
              </a:solidFill>
              <a:latin typeface="Poppins Bold"/>
              <a:ea typeface="Poppins Bold"/>
              <a:cs typeface="Poppins Bold"/>
              <a:sym typeface="Poppins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710815"/>
            <a:ext cx="4366379" cy="545663"/>
          </a:xfrm>
          <a:prstGeom prst="rect">
            <a:avLst/>
          </a:prstGeom>
          <a:noFill/>
          <a:ln/>
        </p:spPr>
        <p:txBody>
          <a:bodyPr wrap="none" lIns="0" tIns="0" rIns="0" bIns="0" rtlCol="0" anchor="t"/>
          <a:lstStyle/>
          <a:p>
            <a:pPr marL="0" indent="0" algn="l">
              <a:lnSpc>
                <a:spcPts val="4250"/>
              </a:lnSpc>
              <a:buNone/>
            </a:pPr>
            <a:r>
              <a:rPr lang="en-US" sz="3400" b="1" dirty="0">
                <a:solidFill>
                  <a:srgbClr val="F95F88"/>
                </a:solidFill>
                <a:ea typeface="Petrona Bold" pitchFamily="34" charset="-122"/>
                <a:cs typeface="Petrona Bold" pitchFamily="34" charset="-120"/>
              </a:rPr>
              <a:t>References</a:t>
            </a:r>
            <a:endParaRPr lang="en-US" sz="3400" dirty="0"/>
          </a:p>
        </p:txBody>
      </p:sp>
      <p:sp>
        <p:nvSpPr>
          <p:cNvPr id="3" name="Text 1"/>
          <p:cNvSpPr/>
          <p:nvPr/>
        </p:nvSpPr>
        <p:spPr>
          <a:xfrm>
            <a:off x="793790" y="3653314"/>
            <a:ext cx="13042821"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Siam, A. A., et al. (2025). Secure Medical Imaging. IEEE ICAIC.</a:t>
            </a:r>
            <a:endParaRPr lang="en-US" sz="1550" dirty="0"/>
          </a:p>
        </p:txBody>
      </p:sp>
      <p:sp>
        <p:nvSpPr>
          <p:cNvPr id="4" name="Text 2"/>
          <p:cNvSpPr/>
          <p:nvPr/>
        </p:nvSpPr>
        <p:spPr>
          <a:xfrm>
            <a:off x="793790" y="4040267"/>
            <a:ext cx="13042821"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Gaur, P. (2023). AES Image Encryption. MAIT.</a:t>
            </a:r>
            <a:endParaRPr lang="en-US" sz="1550" dirty="0"/>
          </a:p>
        </p:txBody>
      </p:sp>
      <p:sp>
        <p:nvSpPr>
          <p:cNvPr id="5" name="Text 3"/>
          <p:cNvSpPr/>
          <p:nvPr/>
        </p:nvSpPr>
        <p:spPr>
          <a:xfrm>
            <a:off x="793790" y="4427220"/>
            <a:ext cx="13042821"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Inam, A., et al. (2023). Physica Scripta.</a:t>
            </a:r>
            <a:endParaRPr lang="en-US" sz="1550" dirty="0"/>
          </a:p>
        </p:txBody>
      </p:sp>
      <p:sp>
        <p:nvSpPr>
          <p:cNvPr id="6" name="Text 4"/>
          <p:cNvSpPr/>
          <p:nvPr/>
        </p:nvSpPr>
        <p:spPr>
          <a:xfrm>
            <a:off x="793790" y="4814173"/>
            <a:ext cx="13042821"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Chen, X., et al. (2011). Medical Physics.</a:t>
            </a:r>
            <a:endParaRPr lang="en-US" sz="1550" dirty="0"/>
          </a:p>
        </p:txBody>
      </p:sp>
      <p:sp>
        <p:nvSpPr>
          <p:cNvPr id="7" name="Text 5"/>
          <p:cNvSpPr/>
          <p:nvPr/>
        </p:nvSpPr>
        <p:spPr>
          <a:xfrm>
            <a:off x="793790" y="5201126"/>
            <a:ext cx="13042821"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Gokul, B., et al. (2023). ICECCT.</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80905"/>
          </a:xfrm>
          <a:prstGeom prst="rect">
            <a:avLst/>
          </a:prstGeom>
        </p:spPr>
      </p:pic>
      <p:sp>
        <p:nvSpPr>
          <p:cNvPr id="3" name="Text 0"/>
          <p:cNvSpPr/>
          <p:nvPr/>
        </p:nvSpPr>
        <p:spPr>
          <a:xfrm>
            <a:off x="793790" y="4335661"/>
            <a:ext cx="4366379" cy="545663"/>
          </a:xfrm>
          <a:prstGeom prst="rect">
            <a:avLst/>
          </a:prstGeom>
          <a:noFill/>
          <a:ln/>
        </p:spPr>
        <p:txBody>
          <a:bodyPr wrap="none" lIns="0" tIns="0" rIns="0" bIns="0" rtlCol="0" anchor="t"/>
          <a:lstStyle/>
          <a:p>
            <a:pPr marL="0" indent="0" algn="l">
              <a:lnSpc>
                <a:spcPts val="4250"/>
              </a:lnSpc>
              <a:buNone/>
            </a:pPr>
            <a:r>
              <a:rPr lang="en-US" sz="3400" b="1" dirty="0">
                <a:solidFill>
                  <a:srgbClr val="7030A0"/>
                </a:solidFill>
                <a:ea typeface="Petrona Bold" pitchFamily="34" charset="-122"/>
                <a:cs typeface="Petrona Bold" pitchFamily="34" charset="-120"/>
              </a:rPr>
              <a:t>Introduction</a:t>
            </a:r>
            <a:endParaRPr lang="en-US" sz="3400" dirty="0">
              <a:solidFill>
                <a:srgbClr val="7030A0"/>
              </a:solidFill>
            </a:endParaRPr>
          </a:p>
        </p:txBody>
      </p:sp>
      <p:sp>
        <p:nvSpPr>
          <p:cNvPr id="4" name="Text 1"/>
          <p:cNvSpPr/>
          <p:nvPr/>
        </p:nvSpPr>
        <p:spPr>
          <a:xfrm>
            <a:off x="793790" y="5104567"/>
            <a:ext cx="13042821" cy="1270159"/>
          </a:xfrm>
          <a:prstGeom prst="rect">
            <a:avLst/>
          </a:prstGeom>
          <a:noFill/>
          <a:ln/>
        </p:spPr>
        <p:txBody>
          <a:bodyPr wrap="square" lIns="0" tIns="0" rIns="0" bIns="0" rtlCol="0" anchor="t"/>
          <a:lstStyle/>
          <a:p>
            <a:pPr marL="0" indent="0" algn="l">
              <a:lnSpc>
                <a:spcPct val="150000"/>
              </a:lnSpc>
              <a:buNone/>
            </a:pPr>
            <a:r>
              <a:rPr lang="en-US" sz="1600" dirty="0">
                <a:solidFill>
                  <a:srgbClr val="272525"/>
                </a:solidFill>
                <a:latin typeface="Inter" pitchFamily="34" charset="0"/>
                <a:ea typeface="Inter" pitchFamily="34" charset="-122"/>
                <a:cs typeface="Inter" pitchFamily="34" charset="-120"/>
              </a:rPr>
              <a:t>Medical imaging technologies save lives by enabling accurate diagnostics. DICOM is the standard format, encapsulating both images and rich patient metadata. However, these files are typically large, challenging storage and bandwidth. JPEG 2000 compression provides lossless image quality preservation while reducing file size significantly. Coupled with AES encryption, this method safeguards sensitive patient information during transfer, ensuring compliance with privacy standards such as HIPAA.</a:t>
            </a:r>
            <a:endParaRPr lang="en-US" sz="1600" dirty="0"/>
          </a:p>
        </p:txBody>
      </p:sp>
      <p:pic>
        <p:nvPicPr>
          <p:cNvPr id="1026" name="Picture 2" descr="The Transformative Impact of DICOM in Modern Medicine">
            <a:extLst>
              <a:ext uri="{FF2B5EF4-FFF2-40B4-BE49-F238E27FC236}">
                <a16:creationId xmlns:a16="http://schemas.microsoft.com/office/drawing/2014/main" id="{54EB0D50-D309-3AB9-F028-62C0EA1A63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7831" y="1111994"/>
            <a:ext cx="6314738" cy="433804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500" fill="hold"/>
                                        <p:tgtEl>
                                          <p:spTgt spid="1026"/>
                                        </p:tgtEl>
                                        <p:attrNameLst>
                                          <p:attrName>ppt_w</p:attrName>
                                        </p:attrNameLst>
                                      </p:cBhvr>
                                      <p:tavLst>
                                        <p:tav tm="0">
                                          <p:val>
                                            <p:fltVal val="0"/>
                                          </p:val>
                                        </p:tav>
                                        <p:tav tm="100000">
                                          <p:val>
                                            <p:strVal val="#ppt_w"/>
                                          </p:val>
                                        </p:tav>
                                      </p:tavLst>
                                    </p:anim>
                                    <p:anim calcmode="lin" valueType="num">
                                      <p:cBhvr>
                                        <p:cTn id="8" dur="500" fill="hold"/>
                                        <p:tgtEl>
                                          <p:spTgt spid="1026"/>
                                        </p:tgtEl>
                                        <p:attrNameLst>
                                          <p:attrName>ppt_h</p:attrName>
                                        </p:attrNameLst>
                                      </p:cBhvr>
                                      <p:tavLst>
                                        <p:tav tm="0">
                                          <p:val>
                                            <p:fltVal val="0"/>
                                          </p:val>
                                        </p:tav>
                                        <p:tav tm="100000">
                                          <p:val>
                                            <p:strVal val="#ppt_h"/>
                                          </p:val>
                                        </p:tav>
                                      </p:tavLst>
                                    </p:anim>
                                    <p:animEffect transition="in" filter="fade">
                                      <p:cBhvr>
                                        <p:cTn id="9"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024EA113-90C7-19AD-9D3B-082EF83CD563}"/>
              </a:ext>
            </a:extLst>
          </p:cNvPr>
          <p:cNvPicPr>
            <a:picLocks noChangeAspect="1"/>
          </p:cNvPicPr>
          <p:nvPr/>
        </p:nvPicPr>
        <p:blipFill>
          <a:blip r:embed="rId2">
            <a:alphaModFix amt="85000"/>
          </a:blip>
          <a:stretch>
            <a:fillRect/>
          </a:stretch>
        </p:blipFill>
        <p:spPr>
          <a:xfrm>
            <a:off x="0" y="0"/>
            <a:ext cx="14630400" cy="2480905"/>
          </a:xfrm>
          <a:prstGeom prst="rect">
            <a:avLst/>
          </a:prstGeom>
        </p:spPr>
      </p:pic>
      <p:sp>
        <p:nvSpPr>
          <p:cNvPr id="3" name="Text 0">
            <a:extLst>
              <a:ext uri="{FF2B5EF4-FFF2-40B4-BE49-F238E27FC236}">
                <a16:creationId xmlns:a16="http://schemas.microsoft.com/office/drawing/2014/main" id="{C9718517-810D-B1D0-21FC-6F775AE65247}"/>
              </a:ext>
            </a:extLst>
          </p:cNvPr>
          <p:cNvSpPr/>
          <p:nvPr/>
        </p:nvSpPr>
        <p:spPr>
          <a:xfrm>
            <a:off x="793790" y="3905250"/>
            <a:ext cx="5457944" cy="682228"/>
          </a:xfrm>
          <a:prstGeom prst="rect">
            <a:avLst/>
          </a:prstGeom>
          <a:noFill/>
          <a:ln/>
        </p:spPr>
        <p:txBody>
          <a:bodyPr wrap="none" lIns="0" tIns="0" rIns="0" bIns="0" rtlCol="0" anchor="t"/>
          <a:lstStyle/>
          <a:p>
            <a:pPr marL="0" indent="0" algn="l">
              <a:lnSpc>
                <a:spcPts val="5350"/>
              </a:lnSpc>
              <a:buNone/>
            </a:pPr>
            <a:r>
              <a:rPr lang="en-US" sz="4250" b="1" dirty="0">
                <a:solidFill>
                  <a:srgbClr val="7030A0"/>
                </a:solidFill>
                <a:latin typeface="Petrona Bold" pitchFamily="34" charset="0"/>
                <a:ea typeface="Petrona Bold" pitchFamily="34" charset="-122"/>
                <a:cs typeface="Petrona Bold" pitchFamily="34" charset="-120"/>
              </a:rPr>
              <a:t>Problem</a:t>
            </a:r>
            <a:r>
              <a:rPr lang="en-US" sz="4250" b="1" dirty="0">
                <a:solidFill>
                  <a:schemeClr val="tx1">
                    <a:lumMod val="95000"/>
                    <a:lumOff val="5000"/>
                  </a:schemeClr>
                </a:solidFill>
                <a:latin typeface="Petrona Bold" pitchFamily="34" charset="0"/>
                <a:ea typeface="Petrona Bold" pitchFamily="34" charset="-122"/>
                <a:cs typeface="Petrona Bold" pitchFamily="34" charset="-120"/>
              </a:rPr>
              <a:t> </a:t>
            </a:r>
            <a:r>
              <a:rPr lang="en-US" sz="4250" b="1" dirty="0">
                <a:solidFill>
                  <a:srgbClr val="0070C0"/>
                </a:solidFill>
                <a:latin typeface="Petrona Bold" pitchFamily="34" charset="0"/>
                <a:ea typeface="Petrona Bold" pitchFamily="34" charset="-122"/>
                <a:cs typeface="Petrona Bold" pitchFamily="34" charset="-120"/>
              </a:rPr>
              <a:t>Statement</a:t>
            </a:r>
            <a:endParaRPr lang="en-US" sz="4250" dirty="0">
              <a:solidFill>
                <a:srgbClr val="0070C0"/>
              </a:solidFill>
            </a:endParaRPr>
          </a:p>
        </p:txBody>
      </p:sp>
      <p:pic>
        <p:nvPicPr>
          <p:cNvPr id="4" name="Image 1" descr="preencoded.png">
            <a:extLst>
              <a:ext uri="{FF2B5EF4-FFF2-40B4-BE49-F238E27FC236}">
                <a16:creationId xmlns:a16="http://schemas.microsoft.com/office/drawing/2014/main" id="{9CA855AE-2E40-E7CD-F6B5-3183323A8B36}"/>
              </a:ext>
            </a:extLst>
          </p:cNvPr>
          <p:cNvPicPr>
            <a:picLocks noChangeAspect="1"/>
          </p:cNvPicPr>
          <p:nvPr/>
        </p:nvPicPr>
        <p:blipFill>
          <a:blip r:embed="rId3"/>
          <a:stretch>
            <a:fillRect/>
          </a:stretch>
        </p:blipFill>
        <p:spPr>
          <a:xfrm>
            <a:off x="793790" y="4885134"/>
            <a:ext cx="496133" cy="496133"/>
          </a:xfrm>
          <a:prstGeom prst="rect">
            <a:avLst/>
          </a:prstGeom>
        </p:spPr>
      </p:pic>
      <p:sp>
        <p:nvSpPr>
          <p:cNvPr id="5" name="Text 1">
            <a:extLst>
              <a:ext uri="{FF2B5EF4-FFF2-40B4-BE49-F238E27FC236}">
                <a16:creationId xmlns:a16="http://schemas.microsoft.com/office/drawing/2014/main" id="{0035CF34-7EAA-50ED-73C6-2C01C4513A37}"/>
              </a:ext>
            </a:extLst>
          </p:cNvPr>
          <p:cNvSpPr/>
          <p:nvPr/>
        </p:nvSpPr>
        <p:spPr>
          <a:xfrm>
            <a:off x="793790" y="5629275"/>
            <a:ext cx="6397347" cy="635079"/>
          </a:xfrm>
          <a:prstGeom prst="rect">
            <a:avLst/>
          </a:prstGeom>
          <a:noFill/>
          <a:ln/>
        </p:spPr>
        <p:txBody>
          <a:bodyPr wrap="square" lIns="0" tIns="0" rIns="0" bIns="0" rtlCol="0" anchor="t"/>
          <a:lstStyle/>
          <a:p>
            <a:pPr marL="0" indent="0" algn="l">
              <a:lnSpc>
                <a:spcPts val="2500"/>
              </a:lnSpc>
              <a:buNone/>
            </a:pPr>
            <a:r>
              <a:rPr lang="en-US" sz="1550" b="1" dirty="0">
                <a:solidFill>
                  <a:srgbClr val="272525"/>
                </a:solidFill>
                <a:latin typeface="Inter" pitchFamily="34" charset="0"/>
                <a:ea typeface="Inter" pitchFamily="34" charset="-122"/>
                <a:cs typeface="Inter" pitchFamily="34" charset="-120"/>
              </a:rPr>
              <a:t>Large file sizes:</a:t>
            </a:r>
            <a:r>
              <a:rPr lang="en-US" sz="1550" dirty="0">
                <a:solidFill>
                  <a:srgbClr val="272525"/>
                </a:solidFill>
                <a:latin typeface="Inter" pitchFamily="34" charset="0"/>
                <a:ea typeface="Inter" pitchFamily="34" charset="-122"/>
                <a:cs typeface="Inter" pitchFamily="34" charset="-120"/>
              </a:rPr>
              <a:t> DICOM files consume excessive storage and slow down transfer speeds across hospital networks.</a:t>
            </a:r>
            <a:endParaRPr lang="en-US" sz="1550" dirty="0"/>
          </a:p>
        </p:txBody>
      </p:sp>
      <p:pic>
        <p:nvPicPr>
          <p:cNvPr id="6" name="Image 2" descr="preencoded.png">
            <a:extLst>
              <a:ext uri="{FF2B5EF4-FFF2-40B4-BE49-F238E27FC236}">
                <a16:creationId xmlns:a16="http://schemas.microsoft.com/office/drawing/2014/main" id="{EE7F0C87-4EB6-E47B-D678-5F94BDB0BF2D}"/>
              </a:ext>
            </a:extLst>
          </p:cNvPr>
          <p:cNvPicPr>
            <a:picLocks noChangeAspect="1"/>
          </p:cNvPicPr>
          <p:nvPr/>
        </p:nvPicPr>
        <p:blipFill>
          <a:blip r:embed="rId4"/>
          <a:stretch>
            <a:fillRect/>
          </a:stretch>
        </p:blipFill>
        <p:spPr>
          <a:xfrm>
            <a:off x="7439144" y="4885134"/>
            <a:ext cx="496133" cy="496133"/>
          </a:xfrm>
          <a:prstGeom prst="rect">
            <a:avLst/>
          </a:prstGeom>
        </p:spPr>
      </p:pic>
      <p:sp>
        <p:nvSpPr>
          <p:cNvPr id="7" name="Text 2">
            <a:extLst>
              <a:ext uri="{FF2B5EF4-FFF2-40B4-BE49-F238E27FC236}">
                <a16:creationId xmlns:a16="http://schemas.microsoft.com/office/drawing/2014/main" id="{E4B0C225-3D8D-661B-291A-6825FA63C20F}"/>
              </a:ext>
            </a:extLst>
          </p:cNvPr>
          <p:cNvSpPr/>
          <p:nvPr/>
        </p:nvSpPr>
        <p:spPr>
          <a:xfrm>
            <a:off x="7439144" y="5629275"/>
            <a:ext cx="6397466" cy="635079"/>
          </a:xfrm>
          <a:prstGeom prst="rect">
            <a:avLst/>
          </a:prstGeom>
          <a:noFill/>
          <a:ln/>
        </p:spPr>
        <p:txBody>
          <a:bodyPr wrap="square" lIns="0" tIns="0" rIns="0" bIns="0" rtlCol="0" anchor="t"/>
          <a:lstStyle/>
          <a:p>
            <a:pPr marL="0" indent="0" algn="l">
              <a:lnSpc>
                <a:spcPts val="2500"/>
              </a:lnSpc>
              <a:buNone/>
            </a:pPr>
            <a:r>
              <a:rPr lang="en-US" sz="1550" b="1" dirty="0">
                <a:solidFill>
                  <a:srgbClr val="272525"/>
                </a:solidFill>
                <a:latin typeface="Inter" pitchFamily="34" charset="0"/>
                <a:ea typeface="Inter" pitchFamily="34" charset="-122"/>
                <a:cs typeface="Inter" pitchFamily="34" charset="-120"/>
              </a:rPr>
              <a:t>Security risk:</a:t>
            </a:r>
            <a:r>
              <a:rPr lang="en-US" sz="1550" dirty="0">
                <a:solidFill>
                  <a:srgbClr val="272525"/>
                </a:solidFill>
                <a:latin typeface="Inter" pitchFamily="34" charset="0"/>
                <a:ea typeface="Inter" pitchFamily="34" charset="-122"/>
                <a:cs typeface="Inter" pitchFamily="34" charset="-120"/>
              </a:rPr>
              <a:t> Patient data is vulnerable if unencrypted files are intercepted or hacked.</a:t>
            </a:r>
            <a:endParaRPr lang="en-US" sz="1550" dirty="0"/>
          </a:p>
        </p:txBody>
      </p:sp>
      <p:sp>
        <p:nvSpPr>
          <p:cNvPr id="8" name="Text 3">
            <a:extLst>
              <a:ext uri="{FF2B5EF4-FFF2-40B4-BE49-F238E27FC236}">
                <a16:creationId xmlns:a16="http://schemas.microsoft.com/office/drawing/2014/main" id="{6F86FE38-95A7-C130-4EA4-635210A71429}"/>
              </a:ext>
            </a:extLst>
          </p:cNvPr>
          <p:cNvSpPr/>
          <p:nvPr/>
        </p:nvSpPr>
        <p:spPr>
          <a:xfrm>
            <a:off x="793790" y="6487597"/>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Hospitals require a solution that reduces file size without sacrificing image quality, while ensuring robust information security.</a:t>
            </a:r>
            <a:endParaRPr lang="en-US" sz="1550" dirty="0"/>
          </a:p>
        </p:txBody>
      </p:sp>
    </p:spTree>
    <p:extLst>
      <p:ext uri="{BB962C8B-B14F-4D97-AF65-F5344CB8AC3E}">
        <p14:creationId xmlns:p14="http://schemas.microsoft.com/office/powerpoint/2010/main" val="3328077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0" descr="preencoded.png">
            <a:extLst>
              <a:ext uri="{FF2B5EF4-FFF2-40B4-BE49-F238E27FC236}">
                <a16:creationId xmlns:a16="http://schemas.microsoft.com/office/drawing/2014/main" id="{280B504B-929F-4B09-5E02-B8398F85A195}"/>
              </a:ext>
            </a:extLst>
          </p:cNvPr>
          <p:cNvPicPr>
            <a:picLocks noChangeAspect="1"/>
          </p:cNvPicPr>
          <p:nvPr/>
        </p:nvPicPr>
        <p:blipFill>
          <a:blip r:embed="rId2">
            <a:alphaModFix amt="49000"/>
            <a:extLst>
              <a:ext uri="{BEBA8EAE-BF5A-486C-A8C5-ECC9F3942E4B}">
                <a14:imgProps xmlns:a14="http://schemas.microsoft.com/office/drawing/2010/main">
                  <a14:imgLayer r:embed="rId3">
                    <a14:imgEffect>
                      <a14:sharpenSoften amount="-34000"/>
                    </a14:imgEffect>
                    <a14:imgEffect>
                      <a14:saturation sat="52000"/>
                    </a14:imgEffect>
                    <a14:imgEffect>
                      <a14:brightnessContrast bright="-6000" contrast="-11000"/>
                    </a14:imgEffect>
                  </a14:imgLayer>
                </a14:imgProps>
              </a:ext>
            </a:extLst>
          </a:blip>
          <a:stretch>
            <a:fillRect/>
          </a:stretch>
        </p:blipFill>
        <p:spPr>
          <a:xfrm>
            <a:off x="9144000" y="0"/>
            <a:ext cx="5486400" cy="8229600"/>
          </a:xfrm>
          <a:prstGeom prst="rect">
            <a:avLst/>
          </a:prstGeom>
        </p:spPr>
      </p:pic>
      <p:sp>
        <p:nvSpPr>
          <p:cNvPr id="2" name="Text 0">
            <a:extLst>
              <a:ext uri="{FF2B5EF4-FFF2-40B4-BE49-F238E27FC236}">
                <a16:creationId xmlns:a16="http://schemas.microsoft.com/office/drawing/2014/main" id="{CD115FDD-3715-ABDF-00E9-3D9979CE4C5B}"/>
              </a:ext>
            </a:extLst>
          </p:cNvPr>
          <p:cNvSpPr/>
          <p:nvPr/>
        </p:nvSpPr>
        <p:spPr>
          <a:xfrm>
            <a:off x="254080" y="2009173"/>
            <a:ext cx="10780633" cy="545663"/>
          </a:xfrm>
          <a:prstGeom prst="rect">
            <a:avLst/>
          </a:prstGeom>
          <a:noFill/>
          <a:ln/>
        </p:spPr>
        <p:txBody>
          <a:bodyPr wrap="none" lIns="0" tIns="0" rIns="0" bIns="0" rtlCol="0" anchor="t"/>
          <a:lstStyle/>
          <a:p>
            <a:pPr marL="0" indent="0" algn="l">
              <a:lnSpc>
                <a:spcPts val="4250"/>
              </a:lnSpc>
              <a:buNone/>
            </a:pPr>
            <a:r>
              <a:rPr lang="en-US" sz="3400" b="1" dirty="0">
                <a:solidFill>
                  <a:srgbClr val="F95F88"/>
                </a:solidFill>
                <a:latin typeface="Petrona Bold" pitchFamily="34" charset="0"/>
                <a:ea typeface="Petrona Bold" pitchFamily="34" charset="-122"/>
                <a:cs typeface="Petrona Bold" pitchFamily="34" charset="-120"/>
              </a:rPr>
              <a:t>Review of Image Encryption &amp; Conversion Techniques</a:t>
            </a:r>
            <a:endParaRPr lang="en-US" sz="3400" dirty="0"/>
          </a:p>
        </p:txBody>
      </p:sp>
      <p:sp>
        <p:nvSpPr>
          <p:cNvPr id="3" name="Text 1">
            <a:extLst>
              <a:ext uri="{FF2B5EF4-FFF2-40B4-BE49-F238E27FC236}">
                <a16:creationId xmlns:a16="http://schemas.microsoft.com/office/drawing/2014/main" id="{AC6FDD97-C398-97D9-DC85-B708EFB48DAF}"/>
              </a:ext>
            </a:extLst>
          </p:cNvPr>
          <p:cNvSpPr/>
          <p:nvPr/>
        </p:nvSpPr>
        <p:spPr>
          <a:xfrm>
            <a:off x="488990" y="3228613"/>
            <a:ext cx="13042821"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272525"/>
                </a:solidFill>
                <a:latin typeface="Inter" pitchFamily="34" charset="0"/>
                <a:ea typeface="Inter" pitchFamily="34" charset="-122"/>
                <a:cs typeface="Inter" pitchFamily="34" charset="-120"/>
              </a:rPr>
              <a:t>Standard AES:</a:t>
            </a:r>
            <a:r>
              <a:rPr lang="en-US" sz="1550" dirty="0">
                <a:solidFill>
                  <a:srgbClr val="272525"/>
                </a:solidFill>
                <a:latin typeface="Inter" pitchFamily="34" charset="0"/>
                <a:ea typeface="Inter" pitchFamily="34" charset="-122"/>
                <a:cs typeface="Inter" pitchFamily="34" charset="-120"/>
              </a:rPr>
              <a:t> Reliable and widely adopted but lacks optimization for unique image characteristics.</a:t>
            </a:r>
            <a:endParaRPr lang="en-US" sz="1550" dirty="0"/>
          </a:p>
        </p:txBody>
      </p:sp>
      <p:sp>
        <p:nvSpPr>
          <p:cNvPr id="4" name="Text 2">
            <a:extLst>
              <a:ext uri="{FF2B5EF4-FFF2-40B4-BE49-F238E27FC236}">
                <a16:creationId xmlns:a16="http://schemas.microsoft.com/office/drawing/2014/main" id="{1C398E00-D755-2B7C-099E-4C71CC90CDDA}"/>
              </a:ext>
            </a:extLst>
          </p:cNvPr>
          <p:cNvSpPr/>
          <p:nvPr/>
        </p:nvSpPr>
        <p:spPr>
          <a:xfrm>
            <a:off x="488988" y="3741773"/>
            <a:ext cx="13042821"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272525"/>
                </a:solidFill>
                <a:latin typeface="Inter" pitchFamily="34" charset="0"/>
                <a:ea typeface="Inter" pitchFamily="34" charset="-122"/>
                <a:cs typeface="Inter" pitchFamily="34" charset="-120"/>
              </a:rPr>
              <a:t>Modified AES Variants:</a:t>
            </a:r>
            <a:r>
              <a:rPr lang="en-US" sz="1550" dirty="0">
                <a:solidFill>
                  <a:srgbClr val="272525"/>
                </a:solidFill>
                <a:latin typeface="Inter" pitchFamily="34" charset="0"/>
                <a:ea typeface="Inter" pitchFamily="34" charset="-122"/>
                <a:cs typeface="Inter" pitchFamily="34" charset="-120"/>
              </a:rPr>
              <a:t> Improve security and speed but introduce implementation complexity and maintenance overhead.</a:t>
            </a:r>
            <a:endParaRPr lang="en-US" sz="1550" dirty="0"/>
          </a:p>
        </p:txBody>
      </p:sp>
      <p:sp>
        <p:nvSpPr>
          <p:cNvPr id="5" name="Text 3">
            <a:extLst>
              <a:ext uri="{FF2B5EF4-FFF2-40B4-BE49-F238E27FC236}">
                <a16:creationId xmlns:a16="http://schemas.microsoft.com/office/drawing/2014/main" id="{F557FB52-9AF3-766F-14CA-92EBAEE0BE8B}"/>
              </a:ext>
            </a:extLst>
          </p:cNvPr>
          <p:cNvSpPr/>
          <p:nvPr/>
        </p:nvSpPr>
        <p:spPr>
          <a:xfrm>
            <a:off x="488990" y="4257433"/>
            <a:ext cx="13042821"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272525"/>
                </a:solidFill>
                <a:latin typeface="Inter" pitchFamily="34" charset="0"/>
                <a:ea typeface="Inter" pitchFamily="34" charset="-122"/>
                <a:cs typeface="Inter" pitchFamily="34" charset="-120"/>
              </a:rPr>
              <a:t>Dynamic AES:</a:t>
            </a:r>
            <a:r>
              <a:rPr lang="en-US" sz="1550" dirty="0">
                <a:solidFill>
                  <a:srgbClr val="272525"/>
                </a:solidFill>
                <a:latin typeface="Inter" pitchFamily="34" charset="0"/>
                <a:ea typeface="Inter" pitchFamily="34" charset="-122"/>
                <a:cs typeface="Inter" pitchFamily="34" charset="-120"/>
              </a:rPr>
              <a:t> Incorporates key-dependent S-Box for increased unpredictability, enhancing resistance to attacks.</a:t>
            </a:r>
            <a:endParaRPr lang="en-US" sz="1550" dirty="0"/>
          </a:p>
        </p:txBody>
      </p:sp>
      <p:sp>
        <p:nvSpPr>
          <p:cNvPr id="6" name="Text 4">
            <a:extLst>
              <a:ext uri="{FF2B5EF4-FFF2-40B4-BE49-F238E27FC236}">
                <a16:creationId xmlns:a16="http://schemas.microsoft.com/office/drawing/2014/main" id="{7A5DA9BF-0FB0-B004-4285-CCA6ADB5941E}"/>
              </a:ext>
            </a:extLst>
          </p:cNvPr>
          <p:cNvSpPr/>
          <p:nvPr/>
        </p:nvSpPr>
        <p:spPr>
          <a:xfrm>
            <a:off x="488989" y="4768093"/>
            <a:ext cx="13042821"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272525"/>
                </a:solidFill>
                <a:latin typeface="Inter" pitchFamily="34" charset="0"/>
                <a:ea typeface="Inter" pitchFamily="34" charset="-122"/>
                <a:cs typeface="Inter" pitchFamily="34" charset="-120"/>
              </a:rPr>
              <a:t>Hybrid AES + Chaotic Maps:</a:t>
            </a:r>
            <a:r>
              <a:rPr lang="en-US" sz="1550" dirty="0">
                <a:solidFill>
                  <a:srgbClr val="272525"/>
                </a:solidFill>
                <a:latin typeface="Inter" pitchFamily="34" charset="0"/>
                <a:ea typeface="Inter" pitchFamily="34" charset="-122"/>
                <a:cs typeface="Inter" pitchFamily="34" charset="-120"/>
              </a:rPr>
              <a:t> Achieves superior security metrics like NPCR and </a:t>
            </a:r>
            <a:r>
              <a:rPr lang="en-US" sz="1550" dirty="0" err="1">
                <a:solidFill>
                  <a:srgbClr val="272525"/>
                </a:solidFill>
                <a:latin typeface="Inter" pitchFamily="34" charset="0"/>
                <a:ea typeface="Inter" pitchFamily="34" charset="-122"/>
                <a:cs typeface="Inter" pitchFamily="34" charset="-120"/>
              </a:rPr>
              <a:t>UACI</a:t>
            </a:r>
            <a:r>
              <a:rPr lang="en-US" sz="1550" dirty="0">
                <a:solidFill>
                  <a:srgbClr val="272525"/>
                </a:solidFill>
                <a:latin typeface="Inter" pitchFamily="34" charset="0"/>
                <a:ea typeface="Inter" pitchFamily="34" charset="-122"/>
                <a:cs typeface="Inter" pitchFamily="34" charset="-120"/>
              </a:rPr>
              <a:t>; trade-off includes elevated computational time.</a:t>
            </a:r>
            <a:endParaRPr lang="en-US" sz="1550" dirty="0"/>
          </a:p>
        </p:txBody>
      </p:sp>
      <p:sp>
        <p:nvSpPr>
          <p:cNvPr id="7" name="Text 5">
            <a:extLst>
              <a:ext uri="{FF2B5EF4-FFF2-40B4-BE49-F238E27FC236}">
                <a16:creationId xmlns:a16="http://schemas.microsoft.com/office/drawing/2014/main" id="{5947C4D0-AAE8-6CCC-326B-CEFBE965CCE3}"/>
              </a:ext>
            </a:extLst>
          </p:cNvPr>
          <p:cNvSpPr/>
          <p:nvPr/>
        </p:nvSpPr>
        <p:spPr>
          <a:xfrm>
            <a:off x="488989" y="5278753"/>
            <a:ext cx="10687011" cy="564953"/>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272525"/>
                </a:solidFill>
                <a:latin typeface="Inter" pitchFamily="34" charset="0"/>
                <a:ea typeface="Inter" pitchFamily="34" charset="-122"/>
                <a:cs typeface="Inter" pitchFamily="34" charset="-120"/>
              </a:rPr>
              <a:t>JPEG 2000 Prediction:</a:t>
            </a:r>
            <a:r>
              <a:rPr lang="en-US" sz="1550" dirty="0">
                <a:solidFill>
                  <a:srgbClr val="272525"/>
                </a:solidFill>
                <a:latin typeface="Inter" pitchFamily="34" charset="0"/>
                <a:ea typeface="Inter" pitchFamily="34" charset="-122"/>
                <a:cs typeface="Inter" pitchFamily="34" charset="-120"/>
              </a:rPr>
              <a:t> Enables rapid compression quality assessment; however, it does not provide encryption.</a:t>
            </a:r>
            <a:endParaRPr lang="en-US" sz="1550" dirty="0"/>
          </a:p>
        </p:txBody>
      </p:sp>
      <p:sp>
        <p:nvSpPr>
          <p:cNvPr id="8" name="Text 6">
            <a:extLst>
              <a:ext uri="{FF2B5EF4-FFF2-40B4-BE49-F238E27FC236}">
                <a16:creationId xmlns:a16="http://schemas.microsoft.com/office/drawing/2014/main" id="{F978B36C-B081-EC6F-6E0E-1B39AA69CB4F}"/>
              </a:ext>
            </a:extLst>
          </p:cNvPr>
          <p:cNvSpPr/>
          <p:nvPr/>
        </p:nvSpPr>
        <p:spPr>
          <a:xfrm>
            <a:off x="488990" y="5789414"/>
            <a:ext cx="10577433"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err="1">
                <a:solidFill>
                  <a:srgbClr val="272525"/>
                </a:solidFill>
                <a:latin typeface="Inter" pitchFamily="34" charset="0"/>
                <a:ea typeface="Inter" pitchFamily="34" charset="-122"/>
                <a:cs typeface="Inter" pitchFamily="34" charset="-120"/>
              </a:rPr>
              <a:t>DICOM</a:t>
            </a:r>
            <a:r>
              <a:rPr lang="en-US" sz="1550" b="1" dirty="0">
                <a:solidFill>
                  <a:srgbClr val="272525"/>
                </a:solidFill>
                <a:latin typeface="Inter" pitchFamily="34" charset="0"/>
                <a:ea typeface="Inter" pitchFamily="34" charset="-122"/>
                <a:cs typeface="Inter" pitchFamily="34" charset="-120"/>
              </a:rPr>
              <a:t> TO JPEG WITH AES:</a:t>
            </a:r>
            <a:r>
              <a:rPr lang="en-US" sz="1550" dirty="0">
                <a:solidFill>
                  <a:srgbClr val="272525"/>
                </a:solidFill>
                <a:latin typeface="Inter" pitchFamily="34" charset="0"/>
                <a:ea typeface="Inter" pitchFamily="34" charset="-122"/>
                <a:cs typeface="Inter" pitchFamily="34" charset="-120"/>
              </a:rPr>
              <a:t> Integrates DICOM to JPEG 2000 conversion with AES encryption, balancing strong security and compression, presently optimized for 2D images.</a:t>
            </a:r>
            <a:endParaRPr lang="en-US" sz="1550" dirty="0"/>
          </a:p>
        </p:txBody>
      </p:sp>
      <p:sp>
        <p:nvSpPr>
          <p:cNvPr id="9" name="Text 7">
            <a:extLst>
              <a:ext uri="{FF2B5EF4-FFF2-40B4-BE49-F238E27FC236}">
                <a16:creationId xmlns:a16="http://schemas.microsoft.com/office/drawing/2014/main" id="{E157717B-AE62-12B3-33F8-639F5E757F01}"/>
              </a:ext>
            </a:extLst>
          </p:cNvPr>
          <p:cNvSpPr/>
          <p:nvPr/>
        </p:nvSpPr>
        <p:spPr>
          <a:xfrm>
            <a:off x="488990" y="6617613"/>
            <a:ext cx="13042821" cy="635079"/>
          </a:xfrm>
          <a:prstGeom prst="rect">
            <a:avLst/>
          </a:prstGeom>
          <a:noFill/>
          <a:ln/>
        </p:spPr>
        <p:txBody>
          <a:bodyPr wrap="square" lIns="0" tIns="0" rIns="0" bIns="0" rtlCol="0" anchor="t"/>
          <a:lstStyle/>
          <a:p>
            <a:pPr>
              <a:lnSpc>
                <a:spcPts val="2500"/>
              </a:lnSpc>
            </a:pPr>
            <a:r>
              <a:rPr lang="en-US" sz="1550" b="1" dirty="0">
                <a:solidFill>
                  <a:srgbClr val="272525"/>
                </a:solidFill>
                <a:latin typeface="Inter" pitchFamily="34" charset="0"/>
                <a:ea typeface="Inter" pitchFamily="34" charset="-122"/>
                <a:cs typeface="Inter" pitchFamily="34" charset="-120"/>
              </a:rPr>
              <a:t>Summary:</a:t>
            </a:r>
            <a:r>
              <a:rPr lang="en-US" sz="1550" dirty="0">
                <a:solidFill>
                  <a:srgbClr val="272525"/>
                </a:solidFill>
                <a:latin typeface="Inter" pitchFamily="34" charset="0"/>
                <a:ea typeface="Inter" pitchFamily="34" charset="-122"/>
                <a:cs typeface="Inter" pitchFamily="34" charset="-120"/>
              </a:rPr>
              <a:t> Hybrid and dynamic encryption approaches deliver enhanced security, whereas </a:t>
            </a:r>
            <a:r>
              <a:rPr lang="en-US" sz="1550" b="1" dirty="0" err="1">
                <a:solidFill>
                  <a:srgbClr val="272525"/>
                </a:solidFill>
                <a:latin typeface="Inter" pitchFamily="34" charset="0"/>
                <a:ea typeface="Inter" pitchFamily="34" charset="-122"/>
                <a:cs typeface="Inter" pitchFamily="34" charset="-120"/>
              </a:rPr>
              <a:t>DICOM</a:t>
            </a:r>
            <a:r>
              <a:rPr lang="en-US" sz="1550" b="1" dirty="0">
                <a:solidFill>
                  <a:srgbClr val="272525"/>
                </a:solidFill>
                <a:latin typeface="Inter" pitchFamily="34" charset="0"/>
                <a:ea typeface="Inter" pitchFamily="34" charset="-122"/>
                <a:cs typeface="Inter" pitchFamily="34" charset="-120"/>
              </a:rPr>
              <a:t> TO JPEG WITH AES </a:t>
            </a:r>
            <a:r>
              <a:rPr lang="en-US" sz="1550" dirty="0">
                <a:solidFill>
                  <a:srgbClr val="272525"/>
                </a:solidFill>
                <a:latin typeface="Inter" pitchFamily="34" charset="0"/>
                <a:ea typeface="Inter" pitchFamily="34" charset="-122"/>
                <a:cs typeface="Inter" pitchFamily="34" charset="-120"/>
              </a:rPr>
              <a:t>bridges practicality and robustness in medical imaging.</a:t>
            </a:r>
            <a:endParaRPr lang="en-US" sz="1550" dirty="0"/>
          </a:p>
        </p:txBody>
      </p:sp>
    </p:spTree>
    <p:extLst>
      <p:ext uri="{BB962C8B-B14F-4D97-AF65-F5344CB8AC3E}">
        <p14:creationId xmlns:p14="http://schemas.microsoft.com/office/powerpoint/2010/main" val="2028925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BEE9452D-8298-E368-D8DD-68A5D4D93B0F}"/>
              </a:ext>
            </a:extLst>
          </p:cNvPr>
          <p:cNvPicPr>
            <a:picLocks noChangeAspect="1"/>
          </p:cNvPicPr>
          <p:nvPr/>
        </p:nvPicPr>
        <p:blipFill>
          <a:blip r:embed="rId2"/>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FBC32593-622E-962F-FE54-B2D8FE11C24D}"/>
              </a:ext>
            </a:extLst>
          </p:cNvPr>
          <p:cNvSpPr/>
          <p:nvPr/>
        </p:nvSpPr>
        <p:spPr>
          <a:xfrm>
            <a:off x="793790" y="2719388"/>
            <a:ext cx="5457944" cy="682228"/>
          </a:xfrm>
          <a:prstGeom prst="rect">
            <a:avLst/>
          </a:prstGeom>
          <a:noFill/>
          <a:ln/>
        </p:spPr>
        <p:txBody>
          <a:bodyPr wrap="none" lIns="0" tIns="0" rIns="0" bIns="0" rtlCol="0" anchor="t"/>
          <a:lstStyle/>
          <a:p>
            <a:pPr marL="0" indent="0" algn="l">
              <a:lnSpc>
                <a:spcPts val="5350"/>
              </a:lnSpc>
              <a:buNone/>
            </a:pPr>
            <a:r>
              <a:rPr lang="en-US" sz="4250" b="1" dirty="0">
                <a:solidFill>
                  <a:schemeClr val="bg2">
                    <a:lumMod val="10000"/>
                  </a:schemeClr>
                </a:solidFill>
                <a:latin typeface="Petrona Bold" pitchFamily="34" charset="0"/>
                <a:ea typeface="Petrona Bold" pitchFamily="34" charset="-122"/>
                <a:cs typeface="Petrona Bold" pitchFamily="34" charset="-120"/>
              </a:rPr>
              <a:t>Proposed Solution</a:t>
            </a:r>
            <a:endParaRPr lang="en-US" sz="4250" dirty="0">
              <a:solidFill>
                <a:schemeClr val="bg2">
                  <a:lumMod val="10000"/>
                </a:schemeClr>
              </a:solidFill>
            </a:endParaRPr>
          </a:p>
        </p:txBody>
      </p:sp>
      <p:sp>
        <p:nvSpPr>
          <p:cNvPr id="4" name="Text 1">
            <a:extLst>
              <a:ext uri="{FF2B5EF4-FFF2-40B4-BE49-F238E27FC236}">
                <a16:creationId xmlns:a16="http://schemas.microsoft.com/office/drawing/2014/main" id="{924E35C4-9E2B-325D-64ED-20393ADE65ED}"/>
              </a:ext>
            </a:extLst>
          </p:cNvPr>
          <p:cNvSpPr/>
          <p:nvPr/>
        </p:nvSpPr>
        <p:spPr>
          <a:xfrm>
            <a:off x="793790" y="3699272"/>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Convert bulky DICOM medical images into JPEG 2000 format, shrinking file size with no loss in diagnostic quality. Integrate AES encryption to secure images before transfer.</a:t>
            </a:r>
            <a:endParaRPr lang="en-US" sz="1550" dirty="0"/>
          </a:p>
        </p:txBody>
      </p:sp>
      <p:sp>
        <p:nvSpPr>
          <p:cNvPr id="5" name="Text 2">
            <a:extLst>
              <a:ext uri="{FF2B5EF4-FFF2-40B4-BE49-F238E27FC236}">
                <a16:creationId xmlns:a16="http://schemas.microsoft.com/office/drawing/2014/main" id="{3D3B797D-569C-6CEB-EA4B-9B9DA1DCB896}"/>
              </a:ext>
            </a:extLst>
          </p:cNvPr>
          <p:cNvSpPr/>
          <p:nvPr/>
        </p:nvSpPr>
        <p:spPr>
          <a:xfrm>
            <a:off x="793790" y="4875133"/>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This enables rapid, secure sharing between healthcare facilities, maintaining patient data confidentiality.</a:t>
            </a:r>
            <a:endParaRPr lang="en-US" sz="1550" dirty="0"/>
          </a:p>
        </p:txBody>
      </p:sp>
    </p:spTree>
    <p:extLst>
      <p:ext uri="{BB962C8B-B14F-4D97-AF65-F5344CB8AC3E}">
        <p14:creationId xmlns:p14="http://schemas.microsoft.com/office/powerpoint/2010/main" val="2390649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5E632690-BDC6-91F1-3154-57DF2DE1B965}"/>
              </a:ext>
            </a:extLst>
          </p:cNvPr>
          <p:cNvPicPr>
            <a:picLocks noChangeAspect="1"/>
          </p:cNvPicPr>
          <p:nvPr/>
        </p:nvPicPr>
        <p:blipFill>
          <a:blip r:embed="rId2">
            <a:alphaModFix amt="79000"/>
          </a:blip>
          <a:stretch>
            <a:fillRect/>
          </a:stretch>
        </p:blipFill>
        <p:spPr>
          <a:xfrm>
            <a:off x="0" y="0"/>
            <a:ext cx="5486400" cy="8229600"/>
          </a:xfrm>
          <a:prstGeom prst="rect">
            <a:avLst/>
          </a:prstGeom>
        </p:spPr>
      </p:pic>
      <p:sp>
        <p:nvSpPr>
          <p:cNvPr id="3" name="Text 0">
            <a:extLst>
              <a:ext uri="{FF2B5EF4-FFF2-40B4-BE49-F238E27FC236}">
                <a16:creationId xmlns:a16="http://schemas.microsoft.com/office/drawing/2014/main" id="{A443A817-EBBE-2128-DA6A-53015EB9BD08}"/>
              </a:ext>
            </a:extLst>
          </p:cNvPr>
          <p:cNvSpPr/>
          <p:nvPr/>
        </p:nvSpPr>
        <p:spPr>
          <a:xfrm>
            <a:off x="5627608" y="41791"/>
            <a:ext cx="8748792" cy="1364456"/>
          </a:xfrm>
          <a:prstGeom prst="rect">
            <a:avLst/>
          </a:prstGeom>
          <a:noFill/>
          <a:ln/>
        </p:spPr>
        <p:txBody>
          <a:bodyPr wrap="square" lIns="0" tIns="0" rIns="0" bIns="0" rtlCol="0" anchor="t"/>
          <a:lstStyle/>
          <a:p>
            <a:pPr marL="0" indent="0" algn="l">
              <a:lnSpc>
                <a:spcPts val="5350"/>
              </a:lnSpc>
              <a:buNone/>
            </a:pPr>
            <a:r>
              <a:rPr lang="en-US" sz="4250" b="1" dirty="0">
                <a:solidFill>
                  <a:schemeClr val="accent5">
                    <a:lumMod val="75000"/>
                  </a:schemeClr>
                </a:solidFill>
                <a:latin typeface="Petrona Bold" pitchFamily="34" charset="0"/>
                <a:ea typeface="Petrona Bold" pitchFamily="34" charset="-122"/>
                <a:cs typeface="Petrona Bold" pitchFamily="34" charset="-120"/>
              </a:rPr>
              <a:t>Technical Workflow: How It Works</a:t>
            </a:r>
            <a:endParaRPr lang="en-US" sz="4250" dirty="0">
              <a:solidFill>
                <a:schemeClr val="accent5">
                  <a:lumMod val="75000"/>
                </a:schemeClr>
              </a:solidFill>
            </a:endParaRPr>
          </a:p>
        </p:txBody>
      </p:sp>
      <p:sp>
        <p:nvSpPr>
          <p:cNvPr id="4" name="Shape 1">
            <a:extLst>
              <a:ext uri="{FF2B5EF4-FFF2-40B4-BE49-F238E27FC236}">
                <a16:creationId xmlns:a16="http://schemas.microsoft.com/office/drawing/2014/main" id="{5A84A750-329D-0EBF-876E-5AB9D20A7285}"/>
              </a:ext>
            </a:extLst>
          </p:cNvPr>
          <p:cNvSpPr/>
          <p:nvPr/>
        </p:nvSpPr>
        <p:spPr>
          <a:xfrm>
            <a:off x="5554027" y="1416209"/>
            <a:ext cx="198358" cy="1948340"/>
          </a:xfrm>
          <a:prstGeom prst="roundRect">
            <a:avLst>
              <a:gd name="adj" fmla="val 42025"/>
            </a:avLst>
          </a:prstGeom>
          <a:solidFill>
            <a:srgbClr val="E0D7F4"/>
          </a:solidFill>
          <a:ln w="7620">
            <a:solidFill>
              <a:srgbClr val="C6BDDA"/>
            </a:solidFill>
            <a:prstDash val="solid"/>
          </a:ln>
        </p:spPr>
      </p:sp>
      <p:sp>
        <p:nvSpPr>
          <p:cNvPr id="5" name="Text 2">
            <a:extLst>
              <a:ext uri="{FF2B5EF4-FFF2-40B4-BE49-F238E27FC236}">
                <a16:creationId xmlns:a16="http://schemas.microsoft.com/office/drawing/2014/main" id="{F485D856-4220-87F7-7500-7DF22C133D28}"/>
              </a:ext>
            </a:extLst>
          </p:cNvPr>
          <p:cNvSpPr/>
          <p:nvPr/>
        </p:nvSpPr>
        <p:spPr>
          <a:xfrm>
            <a:off x="5950744" y="1614568"/>
            <a:ext cx="2728912" cy="341114"/>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Petrona Bold" pitchFamily="34" charset="0"/>
                <a:ea typeface="Petrona Bold" pitchFamily="34" charset="-122"/>
                <a:cs typeface="Petrona Bold" pitchFamily="34" charset="-120"/>
              </a:rPr>
              <a:t>Phase 1: Conversion</a:t>
            </a:r>
            <a:endParaRPr lang="en-US" sz="2100" dirty="0"/>
          </a:p>
        </p:txBody>
      </p:sp>
      <p:sp>
        <p:nvSpPr>
          <p:cNvPr id="6" name="Text 3">
            <a:extLst>
              <a:ext uri="{FF2B5EF4-FFF2-40B4-BE49-F238E27FC236}">
                <a16:creationId xmlns:a16="http://schemas.microsoft.com/office/drawing/2014/main" id="{DAC66B81-936C-8EDB-8928-5C1245C28139}"/>
              </a:ext>
            </a:extLst>
          </p:cNvPr>
          <p:cNvSpPr/>
          <p:nvPr/>
        </p:nvSpPr>
        <p:spPr>
          <a:xfrm>
            <a:off x="5950743" y="2074744"/>
            <a:ext cx="7159704"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Read DICOM files using Python libraries</a:t>
            </a:r>
            <a:endParaRPr lang="en-US" sz="1550" dirty="0"/>
          </a:p>
        </p:txBody>
      </p:sp>
      <p:sp>
        <p:nvSpPr>
          <p:cNvPr id="7" name="Text 4">
            <a:extLst>
              <a:ext uri="{FF2B5EF4-FFF2-40B4-BE49-F238E27FC236}">
                <a16:creationId xmlns:a16="http://schemas.microsoft.com/office/drawing/2014/main" id="{1FD77FD4-280A-29EE-5069-C78887143565}"/>
              </a:ext>
            </a:extLst>
          </p:cNvPr>
          <p:cNvSpPr/>
          <p:nvPr/>
        </p:nvSpPr>
        <p:spPr>
          <a:xfrm>
            <a:off x="5950743" y="2461697"/>
            <a:ext cx="7159704"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Normalize image pixel values for consistency</a:t>
            </a:r>
            <a:endParaRPr lang="en-US" sz="1550" dirty="0"/>
          </a:p>
        </p:txBody>
      </p:sp>
      <p:sp>
        <p:nvSpPr>
          <p:cNvPr id="8" name="Text 5">
            <a:extLst>
              <a:ext uri="{FF2B5EF4-FFF2-40B4-BE49-F238E27FC236}">
                <a16:creationId xmlns:a16="http://schemas.microsoft.com/office/drawing/2014/main" id="{2AFEB66E-64B8-160A-68F0-0D3BCD482991}"/>
              </a:ext>
            </a:extLst>
          </p:cNvPr>
          <p:cNvSpPr/>
          <p:nvPr/>
        </p:nvSpPr>
        <p:spPr>
          <a:xfrm>
            <a:off x="5950743" y="2848650"/>
            <a:ext cx="7159704"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Save images as compressed JPEG 2000 (.jp2) files</a:t>
            </a:r>
            <a:endParaRPr lang="en-US" sz="1550" dirty="0"/>
          </a:p>
        </p:txBody>
      </p:sp>
      <p:sp>
        <p:nvSpPr>
          <p:cNvPr id="9" name="Shape 6">
            <a:extLst>
              <a:ext uri="{FF2B5EF4-FFF2-40B4-BE49-F238E27FC236}">
                <a16:creationId xmlns:a16="http://schemas.microsoft.com/office/drawing/2014/main" id="{57C64A6A-55EA-153E-333D-AACF088C17B8}"/>
              </a:ext>
            </a:extLst>
          </p:cNvPr>
          <p:cNvSpPr/>
          <p:nvPr/>
        </p:nvSpPr>
        <p:spPr>
          <a:xfrm>
            <a:off x="5851683" y="3513376"/>
            <a:ext cx="198358" cy="1948339"/>
          </a:xfrm>
          <a:prstGeom prst="roundRect">
            <a:avLst>
              <a:gd name="adj" fmla="val 42025"/>
            </a:avLst>
          </a:prstGeom>
          <a:solidFill>
            <a:srgbClr val="E0D7F4"/>
          </a:solidFill>
          <a:ln w="7620">
            <a:solidFill>
              <a:srgbClr val="C6BDDA"/>
            </a:solidFill>
            <a:prstDash val="solid"/>
          </a:ln>
        </p:spPr>
      </p:sp>
      <p:sp>
        <p:nvSpPr>
          <p:cNvPr id="10" name="Text 7">
            <a:extLst>
              <a:ext uri="{FF2B5EF4-FFF2-40B4-BE49-F238E27FC236}">
                <a16:creationId xmlns:a16="http://schemas.microsoft.com/office/drawing/2014/main" id="{BB50C44A-4D0A-5BE9-32C6-DCB2E223E263}"/>
              </a:ext>
            </a:extLst>
          </p:cNvPr>
          <p:cNvSpPr/>
          <p:nvPr/>
        </p:nvSpPr>
        <p:spPr>
          <a:xfrm>
            <a:off x="6248400" y="3711734"/>
            <a:ext cx="2728912" cy="341114"/>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Petrona Bold" pitchFamily="34" charset="0"/>
                <a:ea typeface="Petrona Bold" pitchFamily="34" charset="-122"/>
                <a:cs typeface="Petrona Bold" pitchFamily="34" charset="-120"/>
              </a:rPr>
              <a:t>Phase 2: Encryption</a:t>
            </a:r>
            <a:endParaRPr lang="en-US" sz="2100" dirty="0"/>
          </a:p>
        </p:txBody>
      </p:sp>
      <p:sp>
        <p:nvSpPr>
          <p:cNvPr id="11" name="Text 8">
            <a:extLst>
              <a:ext uri="{FF2B5EF4-FFF2-40B4-BE49-F238E27FC236}">
                <a16:creationId xmlns:a16="http://schemas.microsoft.com/office/drawing/2014/main" id="{E65373A3-D91B-8ADA-D5CA-F68C642D8B9B}"/>
              </a:ext>
            </a:extLst>
          </p:cNvPr>
          <p:cNvSpPr/>
          <p:nvPr/>
        </p:nvSpPr>
        <p:spPr>
          <a:xfrm>
            <a:off x="6248399" y="4171911"/>
            <a:ext cx="6862048"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Hash user password securely with SHA-256</a:t>
            </a:r>
            <a:endParaRPr lang="en-US" sz="1550" dirty="0"/>
          </a:p>
        </p:txBody>
      </p:sp>
      <p:sp>
        <p:nvSpPr>
          <p:cNvPr id="12" name="Text 9">
            <a:extLst>
              <a:ext uri="{FF2B5EF4-FFF2-40B4-BE49-F238E27FC236}">
                <a16:creationId xmlns:a16="http://schemas.microsoft.com/office/drawing/2014/main" id="{A71D67DF-9F85-1BF6-96C8-05343992BDB7}"/>
              </a:ext>
            </a:extLst>
          </p:cNvPr>
          <p:cNvSpPr/>
          <p:nvPr/>
        </p:nvSpPr>
        <p:spPr>
          <a:xfrm>
            <a:off x="6248399" y="4558864"/>
            <a:ext cx="6862048"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Encrypt JPEG 2000 file using AES in CBC mode</a:t>
            </a:r>
            <a:endParaRPr lang="en-US" sz="1550" dirty="0"/>
          </a:p>
        </p:txBody>
      </p:sp>
      <p:sp>
        <p:nvSpPr>
          <p:cNvPr id="13" name="Text 10">
            <a:extLst>
              <a:ext uri="{FF2B5EF4-FFF2-40B4-BE49-F238E27FC236}">
                <a16:creationId xmlns:a16="http://schemas.microsoft.com/office/drawing/2014/main" id="{88395473-3B7C-B41E-1523-4081ED03ABC0}"/>
              </a:ext>
            </a:extLst>
          </p:cNvPr>
          <p:cNvSpPr/>
          <p:nvPr/>
        </p:nvSpPr>
        <p:spPr>
          <a:xfrm>
            <a:off x="6248399" y="4945817"/>
            <a:ext cx="6862048"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Store encrypted file ready for secure transmission</a:t>
            </a:r>
            <a:endParaRPr lang="en-US" sz="1550" dirty="0"/>
          </a:p>
        </p:txBody>
      </p:sp>
      <p:sp>
        <p:nvSpPr>
          <p:cNvPr id="21" name="Shape 6">
            <a:extLst>
              <a:ext uri="{FF2B5EF4-FFF2-40B4-BE49-F238E27FC236}">
                <a16:creationId xmlns:a16="http://schemas.microsoft.com/office/drawing/2014/main" id="{A40FAF66-A31D-0969-3A70-29E34A03EA1D}"/>
              </a:ext>
            </a:extLst>
          </p:cNvPr>
          <p:cNvSpPr/>
          <p:nvPr/>
        </p:nvSpPr>
        <p:spPr>
          <a:xfrm>
            <a:off x="6248399" y="5638959"/>
            <a:ext cx="198358" cy="1948339"/>
          </a:xfrm>
          <a:prstGeom prst="roundRect">
            <a:avLst>
              <a:gd name="adj" fmla="val 42025"/>
            </a:avLst>
          </a:prstGeom>
          <a:solidFill>
            <a:srgbClr val="E0D7F4"/>
          </a:solidFill>
          <a:ln w="7620">
            <a:solidFill>
              <a:srgbClr val="C6BDDA"/>
            </a:solidFill>
            <a:prstDash val="solid"/>
          </a:ln>
        </p:spPr>
      </p:sp>
      <p:sp>
        <p:nvSpPr>
          <p:cNvPr id="22" name="Text 7">
            <a:extLst>
              <a:ext uri="{FF2B5EF4-FFF2-40B4-BE49-F238E27FC236}">
                <a16:creationId xmlns:a16="http://schemas.microsoft.com/office/drawing/2014/main" id="{C2461E19-894D-443C-2F33-B31C87AA7E30}"/>
              </a:ext>
            </a:extLst>
          </p:cNvPr>
          <p:cNvSpPr/>
          <p:nvPr/>
        </p:nvSpPr>
        <p:spPr>
          <a:xfrm>
            <a:off x="6645116" y="5837317"/>
            <a:ext cx="2728912" cy="341114"/>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Petrona Bold" pitchFamily="34" charset="0"/>
                <a:ea typeface="Petrona Bold" pitchFamily="34" charset="-122"/>
                <a:cs typeface="Petrona Bold" pitchFamily="34" charset="-120"/>
              </a:rPr>
              <a:t>Phase 3: Decryption</a:t>
            </a:r>
            <a:endParaRPr lang="en-US" sz="2100" dirty="0"/>
          </a:p>
        </p:txBody>
      </p:sp>
      <p:sp>
        <p:nvSpPr>
          <p:cNvPr id="23" name="Text 8">
            <a:extLst>
              <a:ext uri="{FF2B5EF4-FFF2-40B4-BE49-F238E27FC236}">
                <a16:creationId xmlns:a16="http://schemas.microsoft.com/office/drawing/2014/main" id="{4C0A2245-3CE3-2C46-2915-D1F93B7D5AE6}"/>
              </a:ext>
            </a:extLst>
          </p:cNvPr>
          <p:cNvSpPr/>
          <p:nvPr/>
        </p:nvSpPr>
        <p:spPr>
          <a:xfrm>
            <a:off x="6645115" y="6297494"/>
            <a:ext cx="6862048" cy="317540"/>
          </a:xfrm>
          <a:prstGeom prst="rect">
            <a:avLst/>
          </a:prstGeom>
          <a:noFill/>
          <a:ln/>
        </p:spPr>
        <p:txBody>
          <a:bodyPr wrap="none" lIns="0" tIns="0" rIns="0" bIns="0" rtlCol="0" anchor="t"/>
          <a:lstStyle/>
          <a:p>
            <a:pPr marL="342900" indent="-342900">
              <a:lnSpc>
                <a:spcPts val="2500"/>
              </a:lnSpc>
              <a:buSzPct val="100000"/>
              <a:buChar char="•"/>
            </a:pPr>
            <a:r>
              <a:rPr lang="en-US" sz="1600" dirty="0"/>
              <a:t>Authenticate user (verify credentials, optional MFA)</a:t>
            </a:r>
            <a:endParaRPr lang="en-US" sz="1550" dirty="0"/>
          </a:p>
        </p:txBody>
      </p:sp>
      <p:sp>
        <p:nvSpPr>
          <p:cNvPr id="24" name="Text 9">
            <a:extLst>
              <a:ext uri="{FF2B5EF4-FFF2-40B4-BE49-F238E27FC236}">
                <a16:creationId xmlns:a16="http://schemas.microsoft.com/office/drawing/2014/main" id="{D0ED7F4B-BAFC-1C44-B2AA-F6D56FC1CA30}"/>
              </a:ext>
            </a:extLst>
          </p:cNvPr>
          <p:cNvSpPr/>
          <p:nvPr/>
        </p:nvSpPr>
        <p:spPr>
          <a:xfrm>
            <a:off x="6645115" y="6684447"/>
            <a:ext cx="6862048" cy="317540"/>
          </a:xfrm>
          <a:prstGeom prst="rect">
            <a:avLst/>
          </a:prstGeom>
          <a:noFill/>
          <a:ln/>
        </p:spPr>
        <p:txBody>
          <a:bodyPr wrap="none" lIns="0" tIns="0" rIns="0" bIns="0" rtlCol="0" anchor="t"/>
          <a:lstStyle/>
          <a:p>
            <a:pPr marL="342900" indent="-342900">
              <a:lnSpc>
                <a:spcPts val="2500"/>
              </a:lnSpc>
              <a:buSzPct val="100000"/>
              <a:buChar char="•"/>
            </a:pPr>
            <a:r>
              <a:rPr lang="en-US" sz="1600" dirty="0"/>
              <a:t>Derive AES key (e.g. via SHA-256)</a:t>
            </a:r>
            <a:endParaRPr lang="en-US" sz="1550" dirty="0"/>
          </a:p>
        </p:txBody>
      </p:sp>
      <p:sp>
        <p:nvSpPr>
          <p:cNvPr id="25" name="Text 10">
            <a:extLst>
              <a:ext uri="{FF2B5EF4-FFF2-40B4-BE49-F238E27FC236}">
                <a16:creationId xmlns:a16="http://schemas.microsoft.com/office/drawing/2014/main" id="{A7FEAF57-561E-B72A-C972-F1EE2CF852DF}"/>
              </a:ext>
            </a:extLst>
          </p:cNvPr>
          <p:cNvSpPr/>
          <p:nvPr/>
        </p:nvSpPr>
        <p:spPr>
          <a:xfrm>
            <a:off x="6645115" y="7071400"/>
            <a:ext cx="6862048"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Store encrypted file ready for secure transmission</a:t>
            </a:r>
            <a:endParaRPr lang="en-US" sz="1550" dirty="0"/>
          </a:p>
        </p:txBody>
      </p:sp>
      <p:sp>
        <p:nvSpPr>
          <p:cNvPr id="27" name="Rectangle 2">
            <a:extLst>
              <a:ext uri="{FF2B5EF4-FFF2-40B4-BE49-F238E27FC236}">
                <a16:creationId xmlns:a16="http://schemas.microsoft.com/office/drawing/2014/main" id="{A514E5E0-A447-EE05-282F-B12A2270597B}"/>
              </a:ext>
            </a:extLst>
          </p:cNvPr>
          <p:cNvSpPr>
            <a:spLocks noChangeArrowheads="1"/>
          </p:cNvSpPr>
          <p:nvPr/>
        </p:nvSpPr>
        <p:spPr bwMode="auto">
          <a:xfrm>
            <a:off x="0" y="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Decrypt JPEG 2000 (.jp2) file using AES in CBC mode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9" name="Picture 28">
            <a:extLst>
              <a:ext uri="{FF2B5EF4-FFF2-40B4-BE49-F238E27FC236}">
                <a16:creationId xmlns:a16="http://schemas.microsoft.com/office/drawing/2014/main" id="{48C79F71-6785-1504-7B60-0AD5EBC9FC41}"/>
              </a:ext>
            </a:extLst>
          </p:cNvPr>
          <p:cNvPicPr>
            <a:picLocks noChangeAspect="1"/>
          </p:cNvPicPr>
          <p:nvPr/>
        </p:nvPicPr>
        <p:blipFill>
          <a:blip r:embed="rId3"/>
          <a:stretch>
            <a:fillRect/>
          </a:stretch>
        </p:blipFill>
        <p:spPr>
          <a:xfrm>
            <a:off x="10591800" y="4933774"/>
            <a:ext cx="3936999" cy="1568626"/>
          </a:xfrm>
          <a:prstGeom prst="rect">
            <a:avLst/>
          </a:prstGeom>
        </p:spPr>
      </p:pic>
    </p:spTree>
    <p:extLst>
      <p:ext uri="{BB962C8B-B14F-4D97-AF65-F5344CB8AC3E}">
        <p14:creationId xmlns:p14="http://schemas.microsoft.com/office/powerpoint/2010/main" val="288288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6F2BB415-98EE-5986-C4A9-DC1FF6D608C2}"/>
              </a:ext>
            </a:extLst>
          </p:cNvPr>
          <p:cNvSpPr/>
          <p:nvPr/>
        </p:nvSpPr>
        <p:spPr>
          <a:xfrm>
            <a:off x="548521" y="377071"/>
            <a:ext cx="5634276" cy="471488"/>
          </a:xfrm>
          <a:prstGeom prst="rect">
            <a:avLst/>
          </a:prstGeom>
          <a:noFill/>
          <a:ln/>
        </p:spPr>
        <p:txBody>
          <a:bodyPr wrap="none" lIns="0" tIns="0" rIns="0" bIns="0" rtlCol="0" anchor="t"/>
          <a:lstStyle/>
          <a:p>
            <a:pPr marL="0" indent="0" algn="l">
              <a:lnSpc>
                <a:spcPts val="3700"/>
              </a:lnSpc>
              <a:buNone/>
            </a:pPr>
            <a:r>
              <a:rPr lang="en-US" sz="2950" b="1" dirty="0">
                <a:solidFill>
                  <a:srgbClr val="F95F88"/>
                </a:solidFill>
                <a:latin typeface="Petrona Bold" pitchFamily="34" charset="0"/>
                <a:ea typeface="Petrona Bold" pitchFamily="34" charset="-122"/>
                <a:cs typeface="Petrona Bold" pitchFamily="34" charset="-120"/>
              </a:rPr>
              <a:t>Methodology: Python Case Study</a:t>
            </a:r>
            <a:endParaRPr lang="en-US" sz="2950" dirty="0"/>
          </a:p>
        </p:txBody>
      </p:sp>
      <p:sp>
        <p:nvSpPr>
          <p:cNvPr id="3" name="Text 1">
            <a:extLst>
              <a:ext uri="{FF2B5EF4-FFF2-40B4-BE49-F238E27FC236}">
                <a16:creationId xmlns:a16="http://schemas.microsoft.com/office/drawing/2014/main" id="{5002412C-FAB2-3C9A-C3EB-96FEBF0879C6}"/>
              </a:ext>
            </a:extLst>
          </p:cNvPr>
          <p:cNvSpPr/>
          <p:nvPr/>
        </p:nvSpPr>
        <p:spPr>
          <a:xfrm>
            <a:off x="548521" y="1122759"/>
            <a:ext cx="13533358" cy="219432"/>
          </a:xfrm>
          <a:prstGeom prst="rect">
            <a:avLst/>
          </a:prstGeom>
          <a:noFill/>
          <a:ln/>
        </p:spPr>
        <p:txBody>
          <a:bodyPr wrap="none" lIns="0" tIns="0" rIns="0" bIns="0" rtlCol="0" anchor="t"/>
          <a:lstStyle/>
          <a:p>
            <a:pPr marL="0" indent="0" algn="l">
              <a:lnSpc>
                <a:spcPct val="150000"/>
              </a:lnSpc>
              <a:buNone/>
            </a:pPr>
            <a:r>
              <a:rPr lang="en-US" sz="1600" b="1" dirty="0">
                <a:solidFill>
                  <a:srgbClr val="272525"/>
                </a:solidFill>
                <a:latin typeface="Inter" pitchFamily="34" charset="0"/>
                <a:ea typeface="Inter" pitchFamily="34" charset="-122"/>
                <a:cs typeface="Inter" pitchFamily="34" charset="-120"/>
              </a:rPr>
              <a:t>Tools Used:</a:t>
            </a:r>
            <a:r>
              <a:rPr lang="en-US" sz="1600" dirty="0">
                <a:solidFill>
                  <a:srgbClr val="272525"/>
                </a:solidFill>
                <a:latin typeface="Inter" pitchFamily="34" charset="0"/>
                <a:ea typeface="Inter" pitchFamily="34" charset="-122"/>
                <a:cs typeface="Inter" pitchFamily="34" charset="-120"/>
              </a:rPr>
              <a:t> Python with </a:t>
            </a:r>
            <a:r>
              <a:rPr lang="en-US" sz="1600" i="1" dirty="0">
                <a:solidFill>
                  <a:srgbClr val="272525"/>
                </a:solidFill>
                <a:latin typeface="Inter" pitchFamily="34" charset="0"/>
                <a:ea typeface="Inter" pitchFamily="34" charset="-122"/>
                <a:cs typeface="Inter" pitchFamily="34" charset="-120"/>
              </a:rPr>
              <a:t>pydicom</a:t>
            </a:r>
            <a:r>
              <a:rPr lang="en-US" sz="1600" dirty="0">
                <a:solidFill>
                  <a:srgbClr val="272525"/>
                </a:solidFill>
                <a:latin typeface="Inter" pitchFamily="34" charset="0"/>
                <a:ea typeface="Inter" pitchFamily="34" charset="-122"/>
                <a:cs typeface="Inter" pitchFamily="34" charset="-120"/>
              </a:rPr>
              <a:t>, </a:t>
            </a:r>
            <a:r>
              <a:rPr lang="en-US" sz="1600" i="1" dirty="0">
                <a:solidFill>
                  <a:srgbClr val="272525"/>
                </a:solidFill>
                <a:latin typeface="Inter" pitchFamily="34" charset="0"/>
                <a:ea typeface="Inter" pitchFamily="34" charset="-122"/>
                <a:cs typeface="Inter" pitchFamily="34" charset="-120"/>
              </a:rPr>
              <a:t>imageio</a:t>
            </a:r>
            <a:r>
              <a:rPr lang="en-US" sz="1600" dirty="0">
                <a:solidFill>
                  <a:srgbClr val="272525"/>
                </a:solidFill>
                <a:latin typeface="Inter" pitchFamily="34" charset="0"/>
                <a:ea typeface="Inter" pitchFamily="34" charset="-122"/>
                <a:cs typeface="Inter" pitchFamily="34" charset="-120"/>
              </a:rPr>
              <a:t>, and </a:t>
            </a:r>
            <a:r>
              <a:rPr lang="en-US" sz="1600" i="1" dirty="0">
                <a:solidFill>
                  <a:srgbClr val="272525"/>
                </a:solidFill>
                <a:latin typeface="Inter" pitchFamily="34" charset="0"/>
                <a:ea typeface="Inter" pitchFamily="34" charset="-122"/>
                <a:cs typeface="Inter" pitchFamily="34" charset="-120"/>
              </a:rPr>
              <a:t>pycryptodome</a:t>
            </a:r>
            <a:r>
              <a:rPr lang="en-US" sz="1600" dirty="0">
                <a:solidFill>
                  <a:srgbClr val="272525"/>
                </a:solidFill>
                <a:latin typeface="Inter" pitchFamily="34" charset="0"/>
                <a:ea typeface="Inter" pitchFamily="34" charset="-122"/>
                <a:cs typeface="Inter" pitchFamily="34" charset="-120"/>
              </a:rPr>
              <a:t> libraries enable streamlined image processing and encryption.</a:t>
            </a:r>
            <a:endParaRPr lang="en-US" sz="1600" dirty="0"/>
          </a:p>
        </p:txBody>
      </p:sp>
      <p:sp>
        <p:nvSpPr>
          <p:cNvPr id="4" name="Text 2">
            <a:extLst>
              <a:ext uri="{FF2B5EF4-FFF2-40B4-BE49-F238E27FC236}">
                <a16:creationId xmlns:a16="http://schemas.microsoft.com/office/drawing/2014/main" id="{25367B1F-0564-900A-463D-65CF63EB857F}"/>
              </a:ext>
            </a:extLst>
          </p:cNvPr>
          <p:cNvSpPr/>
          <p:nvPr/>
        </p:nvSpPr>
        <p:spPr>
          <a:xfrm>
            <a:off x="548521" y="1496378"/>
            <a:ext cx="13533358" cy="219432"/>
          </a:xfrm>
          <a:prstGeom prst="rect">
            <a:avLst/>
          </a:prstGeom>
          <a:noFill/>
          <a:ln/>
        </p:spPr>
        <p:txBody>
          <a:bodyPr wrap="none" lIns="0" tIns="0" rIns="0" bIns="0" rtlCol="0" anchor="t"/>
          <a:lstStyle/>
          <a:p>
            <a:pPr marL="342900" indent="-342900" algn="l">
              <a:lnSpc>
                <a:spcPct val="150000"/>
              </a:lnSpc>
              <a:buSzPct val="100000"/>
              <a:buFont typeface="Wingdings" panose="05000000000000000000" pitchFamily="2" charset="2"/>
              <a:buChar char="Ø"/>
            </a:pPr>
            <a:r>
              <a:rPr lang="en-US" sz="1600" dirty="0">
                <a:solidFill>
                  <a:srgbClr val="272525"/>
                </a:solidFill>
                <a:latin typeface="Inter" pitchFamily="34" charset="0"/>
                <a:ea typeface="Inter" pitchFamily="34" charset="-122"/>
                <a:cs typeface="Inter" pitchFamily="34" charset="-120"/>
              </a:rPr>
              <a:t>Load DICOM medical images efficiently</a:t>
            </a:r>
            <a:endParaRPr lang="en-US" sz="1600" dirty="0"/>
          </a:p>
        </p:txBody>
      </p:sp>
      <p:sp>
        <p:nvSpPr>
          <p:cNvPr id="5" name="Text 3">
            <a:extLst>
              <a:ext uri="{FF2B5EF4-FFF2-40B4-BE49-F238E27FC236}">
                <a16:creationId xmlns:a16="http://schemas.microsoft.com/office/drawing/2014/main" id="{AB2701B9-BA71-D1F2-CADE-A4F67B1325AA}"/>
              </a:ext>
            </a:extLst>
          </p:cNvPr>
          <p:cNvSpPr/>
          <p:nvPr/>
        </p:nvSpPr>
        <p:spPr>
          <a:xfrm>
            <a:off x="548521" y="1866154"/>
            <a:ext cx="13533358" cy="453185"/>
          </a:xfrm>
          <a:prstGeom prst="rect">
            <a:avLst/>
          </a:prstGeom>
          <a:noFill/>
          <a:ln/>
        </p:spPr>
        <p:txBody>
          <a:bodyPr wrap="none" lIns="0" tIns="0" rIns="0" bIns="0" rtlCol="0" anchor="t"/>
          <a:lstStyle/>
          <a:p>
            <a:pPr marL="342900" indent="-342900" algn="l">
              <a:lnSpc>
                <a:spcPct val="150000"/>
              </a:lnSpc>
              <a:buSzPct val="100000"/>
              <a:buFont typeface="Wingdings" panose="05000000000000000000" pitchFamily="2" charset="2"/>
              <a:buChar char="Ø"/>
            </a:pPr>
            <a:r>
              <a:rPr lang="en-US" sz="1600" dirty="0">
                <a:solidFill>
                  <a:srgbClr val="272525"/>
                </a:solidFill>
                <a:latin typeface="Inter" pitchFamily="34" charset="0"/>
                <a:ea typeface="Inter" pitchFamily="34" charset="-122"/>
                <a:cs typeface="Inter" pitchFamily="34" charset="-120"/>
              </a:rPr>
              <a:t>Convert and compress to JPEG 2000 format, 79.91% file size reduction</a:t>
            </a:r>
            <a:endParaRPr lang="en-US" sz="1600" dirty="0"/>
          </a:p>
        </p:txBody>
      </p:sp>
      <p:sp>
        <p:nvSpPr>
          <p:cNvPr id="6" name="Text 4">
            <a:extLst>
              <a:ext uri="{FF2B5EF4-FFF2-40B4-BE49-F238E27FC236}">
                <a16:creationId xmlns:a16="http://schemas.microsoft.com/office/drawing/2014/main" id="{2A82603C-9C4B-73BC-2775-72536EDD1130}"/>
              </a:ext>
            </a:extLst>
          </p:cNvPr>
          <p:cNvSpPr/>
          <p:nvPr/>
        </p:nvSpPr>
        <p:spPr>
          <a:xfrm>
            <a:off x="548521" y="2284989"/>
            <a:ext cx="13533358" cy="219432"/>
          </a:xfrm>
          <a:prstGeom prst="rect">
            <a:avLst/>
          </a:prstGeom>
          <a:noFill/>
          <a:ln/>
        </p:spPr>
        <p:txBody>
          <a:bodyPr wrap="none" lIns="0" tIns="0" rIns="0" bIns="0" rtlCol="0" anchor="t"/>
          <a:lstStyle/>
          <a:p>
            <a:pPr marL="342900" indent="-342900" algn="l">
              <a:lnSpc>
                <a:spcPct val="150000"/>
              </a:lnSpc>
              <a:buSzPct val="100000"/>
              <a:buFont typeface="Wingdings" panose="05000000000000000000" pitchFamily="2" charset="2"/>
              <a:buChar char="Ø"/>
            </a:pPr>
            <a:r>
              <a:rPr lang="en-US" sz="1600" dirty="0">
                <a:solidFill>
                  <a:srgbClr val="272525"/>
                </a:solidFill>
                <a:latin typeface="Inter" pitchFamily="34" charset="0"/>
                <a:ea typeface="Inter" pitchFamily="34" charset="-122"/>
                <a:cs typeface="Inter" pitchFamily="34" charset="-120"/>
              </a:rPr>
              <a:t>Encrypt images with AES for data security</a:t>
            </a:r>
            <a:endParaRPr lang="en-US" sz="1600" dirty="0"/>
          </a:p>
        </p:txBody>
      </p:sp>
      <p:sp>
        <p:nvSpPr>
          <p:cNvPr id="7" name="Text 5">
            <a:extLst>
              <a:ext uri="{FF2B5EF4-FFF2-40B4-BE49-F238E27FC236}">
                <a16:creationId xmlns:a16="http://schemas.microsoft.com/office/drawing/2014/main" id="{C1B9E6CB-8C3B-31B3-FEE9-AECD9BE60962}"/>
              </a:ext>
            </a:extLst>
          </p:cNvPr>
          <p:cNvSpPr/>
          <p:nvPr/>
        </p:nvSpPr>
        <p:spPr>
          <a:xfrm>
            <a:off x="548521" y="2651880"/>
            <a:ext cx="13533358" cy="219432"/>
          </a:xfrm>
          <a:prstGeom prst="rect">
            <a:avLst/>
          </a:prstGeom>
          <a:noFill/>
          <a:ln/>
        </p:spPr>
        <p:txBody>
          <a:bodyPr wrap="none" lIns="0" tIns="0" rIns="0" bIns="0" rtlCol="0" anchor="t"/>
          <a:lstStyle/>
          <a:p>
            <a:pPr marL="342900" indent="-342900" algn="l">
              <a:lnSpc>
                <a:spcPct val="150000"/>
              </a:lnSpc>
              <a:buSzPct val="100000"/>
              <a:buFont typeface="Wingdings" panose="05000000000000000000" pitchFamily="2" charset="2"/>
              <a:buChar char="Ø"/>
            </a:pPr>
            <a:r>
              <a:rPr lang="en-US" sz="1600" dirty="0">
                <a:solidFill>
                  <a:srgbClr val="272525"/>
                </a:solidFill>
                <a:latin typeface="Inter" pitchFamily="34" charset="0"/>
                <a:ea typeface="Inter" pitchFamily="34" charset="-122"/>
                <a:cs typeface="Inter" pitchFamily="34" charset="-120"/>
              </a:rPr>
              <a:t>Decrypt images as needed for diagnosis or review</a:t>
            </a:r>
            <a:endParaRPr lang="en-US" sz="1600" dirty="0"/>
          </a:p>
        </p:txBody>
      </p:sp>
      <p:pic>
        <p:nvPicPr>
          <p:cNvPr id="8" name="Image 0" descr="preencoded.png">
            <a:extLst>
              <a:ext uri="{FF2B5EF4-FFF2-40B4-BE49-F238E27FC236}">
                <a16:creationId xmlns:a16="http://schemas.microsoft.com/office/drawing/2014/main" id="{B02081B3-C40D-D0B9-11C4-9F25A00FC15E}"/>
              </a:ext>
            </a:extLst>
          </p:cNvPr>
          <p:cNvPicPr>
            <a:picLocks noChangeAspect="1"/>
          </p:cNvPicPr>
          <p:nvPr/>
        </p:nvPicPr>
        <p:blipFill>
          <a:blip r:embed="rId2"/>
          <a:stretch>
            <a:fillRect/>
          </a:stretch>
        </p:blipFill>
        <p:spPr>
          <a:xfrm>
            <a:off x="548521" y="3347919"/>
            <a:ext cx="3825716" cy="3825716"/>
          </a:xfrm>
          <a:prstGeom prst="rect">
            <a:avLst/>
          </a:prstGeom>
        </p:spPr>
      </p:pic>
      <p:pic>
        <p:nvPicPr>
          <p:cNvPr id="9" name="Image 1" descr="preencoded.png">
            <a:extLst>
              <a:ext uri="{FF2B5EF4-FFF2-40B4-BE49-F238E27FC236}">
                <a16:creationId xmlns:a16="http://schemas.microsoft.com/office/drawing/2014/main" id="{83B5E25B-3197-DEC2-0C7C-7D1D9379737E}"/>
              </a:ext>
            </a:extLst>
          </p:cNvPr>
          <p:cNvPicPr>
            <a:picLocks noChangeAspect="1"/>
          </p:cNvPicPr>
          <p:nvPr/>
        </p:nvPicPr>
        <p:blipFill>
          <a:blip r:embed="rId3"/>
          <a:stretch>
            <a:fillRect/>
          </a:stretch>
        </p:blipFill>
        <p:spPr>
          <a:xfrm>
            <a:off x="5981581" y="3360896"/>
            <a:ext cx="8648819" cy="4868704"/>
          </a:xfrm>
          <a:prstGeom prst="rect">
            <a:avLst/>
          </a:prstGeom>
        </p:spPr>
      </p:pic>
      <p:sp>
        <p:nvSpPr>
          <p:cNvPr id="10" name="Text 6">
            <a:extLst>
              <a:ext uri="{FF2B5EF4-FFF2-40B4-BE49-F238E27FC236}">
                <a16:creationId xmlns:a16="http://schemas.microsoft.com/office/drawing/2014/main" id="{CE9DBF19-3703-7599-3D7A-4F7268A21052}"/>
              </a:ext>
            </a:extLst>
          </p:cNvPr>
          <p:cNvSpPr/>
          <p:nvPr/>
        </p:nvSpPr>
        <p:spPr>
          <a:xfrm>
            <a:off x="548521" y="8126849"/>
            <a:ext cx="5212556" cy="219432"/>
          </a:xfrm>
          <a:prstGeom prst="rect">
            <a:avLst/>
          </a:prstGeom>
          <a:noFill/>
          <a:ln/>
        </p:spPr>
        <p:txBody>
          <a:bodyPr wrap="none" lIns="0" tIns="0" rIns="0" bIns="0" rtlCol="0" anchor="t"/>
          <a:lstStyle/>
          <a:p>
            <a:pPr marL="0" indent="0" algn="l">
              <a:lnSpc>
                <a:spcPts val="1700"/>
              </a:lnSpc>
              <a:buNone/>
            </a:pPr>
            <a:endParaRPr lang="en-US" sz="1050" dirty="0"/>
          </a:p>
        </p:txBody>
      </p:sp>
      <p:sp>
        <p:nvSpPr>
          <p:cNvPr id="11" name="Text 7">
            <a:extLst>
              <a:ext uri="{FF2B5EF4-FFF2-40B4-BE49-F238E27FC236}">
                <a16:creationId xmlns:a16="http://schemas.microsoft.com/office/drawing/2014/main" id="{B24285AC-CA7C-071E-FDEE-94D767D67660}"/>
              </a:ext>
            </a:extLst>
          </p:cNvPr>
          <p:cNvSpPr/>
          <p:nvPr/>
        </p:nvSpPr>
        <p:spPr>
          <a:xfrm>
            <a:off x="6103263" y="8126849"/>
            <a:ext cx="7986117" cy="219432"/>
          </a:xfrm>
          <a:prstGeom prst="rect">
            <a:avLst/>
          </a:prstGeom>
          <a:noFill/>
          <a:ln/>
        </p:spPr>
        <p:txBody>
          <a:bodyPr wrap="none" lIns="0" tIns="0" rIns="0" bIns="0" rtlCol="0" anchor="t"/>
          <a:lstStyle/>
          <a:p>
            <a:pPr marL="0" indent="0" algn="l">
              <a:lnSpc>
                <a:spcPts val="1700"/>
              </a:lnSpc>
              <a:buNone/>
            </a:pPr>
            <a:endParaRPr lang="en-US" sz="1050" dirty="0"/>
          </a:p>
        </p:txBody>
      </p:sp>
    </p:spTree>
    <p:extLst>
      <p:ext uri="{BB962C8B-B14F-4D97-AF65-F5344CB8AC3E}">
        <p14:creationId xmlns:p14="http://schemas.microsoft.com/office/powerpoint/2010/main" val="9749825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75FE075-2F2E-C70E-E067-7F43FF43E924}"/>
              </a:ext>
            </a:extLst>
          </p:cNvPr>
          <p:cNvPicPr>
            <a:picLocks noChangeAspect="1"/>
          </p:cNvPicPr>
          <p:nvPr/>
        </p:nvPicPr>
        <p:blipFill>
          <a:blip r:embed="rId2">
            <a:alphaModFix amt="69000"/>
          </a:blip>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AF3B5955-7BE2-9501-B417-220FFFB48583}"/>
              </a:ext>
            </a:extLst>
          </p:cNvPr>
          <p:cNvSpPr/>
          <p:nvPr/>
        </p:nvSpPr>
        <p:spPr>
          <a:xfrm>
            <a:off x="793790" y="1563410"/>
            <a:ext cx="5982653" cy="682228"/>
          </a:xfrm>
          <a:prstGeom prst="rect">
            <a:avLst/>
          </a:prstGeom>
          <a:noFill/>
          <a:ln/>
        </p:spPr>
        <p:txBody>
          <a:bodyPr wrap="none" lIns="0" tIns="0" rIns="0" bIns="0" rtlCol="0" anchor="t"/>
          <a:lstStyle/>
          <a:p>
            <a:pPr marL="0" indent="0" algn="l">
              <a:lnSpc>
                <a:spcPts val="5350"/>
              </a:lnSpc>
              <a:buNone/>
            </a:pPr>
            <a:r>
              <a:rPr lang="en-US" sz="4250" b="1" dirty="0">
                <a:solidFill>
                  <a:srgbClr val="F95F88"/>
                </a:solidFill>
                <a:latin typeface="Petrona Bold" pitchFamily="34" charset="0"/>
                <a:ea typeface="Petrona Bold" pitchFamily="34" charset="-122"/>
                <a:cs typeface="Petrona Bold" pitchFamily="34" charset="-120"/>
              </a:rPr>
              <a:t>Benefits &amp; Future Scope</a:t>
            </a:r>
            <a:endParaRPr lang="en-US" sz="4250" dirty="0"/>
          </a:p>
        </p:txBody>
      </p:sp>
      <p:pic>
        <p:nvPicPr>
          <p:cNvPr id="4" name="Image 1" descr="preencoded.png">
            <a:extLst>
              <a:ext uri="{FF2B5EF4-FFF2-40B4-BE49-F238E27FC236}">
                <a16:creationId xmlns:a16="http://schemas.microsoft.com/office/drawing/2014/main" id="{58890156-45E0-747B-944C-104847E8DD42}"/>
              </a:ext>
            </a:extLst>
          </p:cNvPr>
          <p:cNvPicPr>
            <a:picLocks noChangeAspect="1"/>
          </p:cNvPicPr>
          <p:nvPr/>
        </p:nvPicPr>
        <p:blipFill>
          <a:blip r:embed="rId3"/>
          <a:stretch>
            <a:fillRect/>
          </a:stretch>
        </p:blipFill>
        <p:spPr>
          <a:xfrm>
            <a:off x="793790" y="2543294"/>
            <a:ext cx="496133" cy="496133"/>
          </a:xfrm>
          <a:prstGeom prst="rect">
            <a:avLst/>
          </a:prstGeom>
        </p:spPr>
      </p:pic>
      <p:sp>
        <p:nvSpPr>
          <p:cNvPr id="5" name="Text 1">
            <a:extLst>
              <a:ext uri="{FF2B5EF4-FFF2-40B4-BE49-F238E27FC236}">
                <a16:creationId xmlns:a16="http://schemas.microsoft.com/office/drawing/2014/main" id="{F6EE3BE2-A5E7-6A2F-400E-7704A385C265}"/>
              </a:ext>
            </a:extLst>
          </p:cNvPr>
          <p:cNvSpPr/>
          <p:nvPr/>
        </p:nvSpPr>
        <p:spPr>
          <a:xfrm>
            <a:off x="1537930" y="2657356"/>
            <a:ext cx="2910007" cy="952619"/>
          </a:xfrm>
          <a:prstGeom prst="rect">
            <a:avLst/>
          </a:prstGeom>
          <a:noFill/>
          <a:ln/>
        </p:spPr>
        <p:txBody>
          <a:bodyPr wrap="square" lIns="0" tIns="0" rIns="0" bIns="0" rtlCol="0" anchor="t"/>
          <a:lstStyle/>
          <a:p>
            <a:pPr marL="0" indent="0" algn="l">
              <a:lnSpc>
                <a:spcPts val="2500"/>
              </a:lnSpc>
              <a:buNone/>
            </a:pPr>
            <a:r>
              <a:rPr lang="en-US" sz="1550" b="1" dirty="0">
                <a:solidFill>
                  <a:srgbClr val="272525"/>
                </a:solidFill>
                <a:latin typeface="Inter" pitchFamily="34" charset="0"/>
                <a:ea typeface="Inter" pitchFamily="34" charset="-122"/>
                <a:cs typeface="Inter" pitchFamily="34" charset="-120"/>
              </a:rPr>
              <a:t>Smaller Files:</a:t>
            </a:r>
            <a:r>
              <a:rPr lang="en-US" sz="1550" dirty="0">
                <a:solidFill>
                  <a:srgbClr val="272525"/>
                </a:solidFill>
                <a:latin typeface="Inter" pitchFamily="34" charset="0"/>
                <a:ea typeface="Inter" pitchFamily="34" charset="-122"/>
                <a:cs typeface="Inter" pitchFamily="34" charset="-120"/>
              </a:rPr>
              <a:t> Significant storage savings in hospital archives.</a:t>
            </a:r>
            <a:endParaRPr lang="en-US" sz="1550" dirty="0"/>
          </a:p>
        </p:txBody>
      </p:sp>
      <p:pic>
        <p:nvPicPr>
          <p:cNvPr id="6" name="Image 2" descr="preencoded.png">
            <a:extLst>
              <a:ext uri="{FF2B5EF4-FFF2-40B4-BE49-F238E27FC236}">
                <a16:creationId xmlns:a16="http://schemas.microsoft.com/office/drawing/2014/main" id="{41CF4E67-8EA0-DDC5-7C90-C4F192517549}"/>
              </a:ext>
            </a:extLst>
          </p:cNvPr>
          <p:cNvPicPr>
            <a:picLocks noChangeAspect="1"/>
          </p:cNvPicPr>
          <p:nvPr/>
        </p:nvPicPr>
        <p:blipFill>
          <a:blip r:embed="rId4"/>
          <a:stretch>
            <a:fillRect/>
          </a:stretch>
        </p:blipFill>
        <p:spPr>
          <a:xfrm>
            <a:off x="4695944" y="2543294"/>
            <a:ext cx="496133" cy="496133"/>
          </a:xfrm>
          <a:prstGeom prst="rect">
            <a:avLst/>
          </a:prstGeom>
        </p:spPr>
      </p:pic>
      <p:sp>
        <p:nvSpPr>
          <p:cNvPr id="7" name="Text 2">
            <a:extLst>
              <a:ext uri="{FF2B5EF4-FFF2-40B4-BE49-F238E27FC236}">
                <a16:creationId xmlns:a16="http://schemas.microsoft.com/office/drawing/2014/main" id="{0991906B-F740-EBB2-8E67-79989F78C5AA}"/>
              </a:ext>
            </a:extLst>
          </p:cNvPr>
          <p:cNvSpPr/>
          <p:nvPr/>
        </p:nvSpPr>
        <p:spPr>
          <a:xfrm>
            <a:off x="5440085" y="2657356"/>
            <a:ext cx="2910126" cy="952619"/>
          </a:xfrm>
          <a:prstGeom prst="rect">
            <a:avLst/>
          </a:prstGeom>
          <a:noFill/>
          <a:ln/>
        </p:spPr>
        <p:txBody>
          <a:bodyPr wrap="square" lIns="0" tIns="0" rIns="0" bIns="0" rtlCol="0" anchor="t"/>
          <a:lstStyle/>
          <a:p>
            <a:pPr marL="0" indent="0" algn="l">
              <a:lnSpc>
                <a:spcPts val="2500"/>
              </a:lnSpc>
              <a:buNone/>
            </a:pPr>
            <a:r>
              <a:rPr lang="en-US" sz="1550" b="1" dirty="0">
                <a:solidFill>
                  <a:srgbClr val="272525"/>
                </a:solidFill>
                <a:latin typeface="Inter" pitchFamily="34" charset="0"/>
                <a:ea typeface="Inter" pitchFamily="34" charset="-122"/>
                <a:cs typeface="Inter" pitchFamily="34" charset="-120"/>
              </a:rPr>
              <a:t>Enhanced Security:</a:t>
            </a:r>
            <a:r>
              <a:rPr lang="en-US" sz="1550" dirty="0">
                <a:solidFill>
                  <a:srgbClr val="272525"/>
                </a:solidFill>
                <a:latin typeface="Inter" pitchFamily="34" charset="0"/>
                <a:ea typeface="Inter" pitchFamily="34" charset="-122"/>
                <a:cs typeface="Inter" pitchFamily="34" charset="-120"/>
              </a:rPr>
              <a:t> Strong AES encryption protects patient privacy.</a:t>
            </a:r>
            <a:endParaRPr lang="en-US" sz="1550" dirty="0"/>
          </a:p>
        </p:txBody>
      </p:sp>
      <p:pic>
        <p:nvPicPr>
          <p:cNvPr id="8" name="Image 3" descr="preencoded.png">
            <a:extLst>
              <a:ext uri="{FF2B5EF4-FFF2-40B4-BE49-F238E27FC236}">
                <a16:creationId xmlns:a16="http://schemas.microsoft.com/office/drawing/2014/main" id="{3C138C9C-C1D5-DBB8-D233-AA736C21A4BA}"/>
              </a:ext>
            </a:extLst>
          </p:cNvPr>
          <p:cNvPicPr>
            <a:picLocks noChangeAspect="1"/>
          </p:cNvPicPr>
          <p:nvPr/>
        </p:nvPicPr>
        <p:blipFill>
          <a:blip r:embed="rId5"/>
          <a:stretch>
            <a:fillRect/>
          </a:stretch>
        </p:blipFill>
        <p:spPr>
          <a:xfrm>
            <a:off x="793790" y="4106108"/>
            <a:ext cx="496133" cy="496133"/>
          </a:xfrm>
          <a:prstGeom prst="rect">
            <a:avLst/>
          </a:prstGeom>
        </p:spPr>
      </p:pic>
      <p:sp>
        <p:nvSpPr>
          <p:cNvPr id="9" name="Text 3">
            <a:extLst>
              <a:ext uri="{FF2B5EF4-FFF2-40B4-BE49-F238E27FC236}">
                <a16:creationId xmlns:a16="http://schemas.microsoft.com/office/drawing/2014/main" id="{C4C91381-D964-9467-3E45-3124215BA1B7}"/>
              </a:ext>
            </a:extLst>
          </p:cNvPr>
          <p:cNvSpPr/>
          <p:nvPr/>
        </p:nvSpPr>
        <p:spPr>
          <a:xfrm>
            <a:off x="1537930" y="4220170"/>
            <a:ext cx="2910007" cy="1270159"/>
          </a:xfrm>
          <a:prstGeom prst="rect">
            <a:avLst/>
          </a:prstGeom>
          <a:noFill/>
          <a:ln/>
        </p:spPr>
        <p:txBody>
          <a:bodyPr wrap="square" lIns="0" tIns="0" rIns="0" bIns="0" rtlCol="0" anchor="t"/>
          <a:lstStyle/>
          <a:p>
            <a:pPr marL="0" indent="0" algn="l">
              <a:lnSpc>
                <a:spcPts val="2500"/>
              </a:lnSpc>
              <a:buNone/>
            </a:pPr>
            <a:r>
              <a:rPr lang="en-US" sz="1550" b="1" dirty="0">
                <a:solidFill>
                  <a:srgbClr val="272525"/>
                </a:solidFill>
                <a:latin typeface="Inter" pitchFamily="34" charset="0"/>
                <a:ea typeface="Inter" pitchFamily="34" charset="-122"/>
                <a:cs typeface="Inter" pitchFamily="34" charset="-120"/>
              </a:rPr>
              <a:t>Faster Transfers:</a:t>
            </a:r>
            <a:r>
              <a:rPr lang="en-US" sz="1550" dirty="0">
                <a:solidFill>
                  <a:srgbClr val="272525"/>
                </a:solidFill>
                <a:latin typeface="Inter" pitchFamily="34" charset="0"/>
                <a:ea typeface="Inter" pitchFamily="34" charset="-122"/>
                <a:cs typeface="Inter" pitchFamily="34" charset="-120"/>
              </a:rPr>
              <a:t> Accelerates image sharing and collaboration between facilities.</a:t>
            </a:r>
            <a:endParaRPr lang="en-US" sz="1550" dirty="0"/>
          </a:p>
        </p:txBody>
      </p:sp>
      <p:sp>
        <p:nvSpPr>
          <p:cNvPr id="10" name="Text 4">
            <a:extLst>
              <a:ext uri="{FF2B5EF4-FFF2-40B4-BE49-F238E27FC236}">
                <a16:creationId xmlns:a16="http://schemas.microsoft.com/office/drawing/2014/main" id="{C6CF5EBD-06ED-8BCF-68B9-B419D3E1AA06}"/>
              </a:ext>
            </a:extLst>
          </p:cNvPr>
          <p:cNvSpPr/>
          <p:nvPr/>
        </p:nvSpPr>
        <p:spPr>
          <a:xfrm>
            <a:off x="793790" y="5713571"/>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Future enhancements include optimizing speed for large hospitals, adding digital signatures, supporting 3D imaging and videos, PACS integration, and automating HIPAA/GDPR compliance checks.</a:t>
            </a:r>
            <a:endParaRPr lang="en-US" sz="1550" dirty="0"/>
          </a:p>
        </p:txBody>
      </p:sp>
    </p:spTree>
    <p:extLst>
      <p:ext uri="{BB962C8B-B14F-4D97-AF65-F5344CB8AC3E}">
        <p14:creationId xmlns:p14="http://schemas.microsoft.com/office/powerpoint/2010/main" val="34806773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6280190" y="2618899"/>
            <a:ext cx="4366379" cy="545663"/>
          </a:xfrm>
          <a:prstGeom prst="rect">
            <a:avLst/>
          </a:prstGeom>
          <a:noFill/>
          <a:ln/>
        </p:spPr>
        <p:txBody>
          <a:bodyPr wrap="none" lIns="0" tIns="0" rIns="0" bIns="0" rtlCol="0" anchor="t"/>
          <a:lstStyle/>
          <a:p>
            <a:pPr marL="0" indent="0" algn="l">
              <a:lnSpc>
                <a:spcPts val="4250"/>
              </a:lnSpc>
              <a:buNone/>
            </a:pPr>
            <a:r>
              <a:rPr lang="en-US" sz="3400" b="1" dirty="0">
                <a:solidFill>
                  <a:srgbClr val="F95F88"/>
                </a:solidFill>
                <a:ea typeface="Petrona Bold" pitchFamily="34" charset="-122"/>
                <a:cs typeface="Petrona Bold" pitchFamily="34" charset="-120"/>
              </a:rPr>
              <a:t>Conclusion</a:t>
            </a:r>
            <a:endParaRPr lang="en-US" sz="3400" dirty="0"/>
          </a:p>
        </p:txBody>
      </p:sp>
      <p:sp>
        <p:nvSpPr>
          <p:cNvPr id="4" name="Text 1"/>
          <p:cNvSpPr/>
          <p:nvPr/>
        </p:nvSpPr>
        <p:spPr>
          <a:xfrm>
            <a:off x="6280190" y="3387804"/>
            <a:ext cx="7556421" cy="222277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Converting DICOM files to JPEG 2000 achieves substantial file size reduction with negligible image degradation. AES encryption integration provides robust data security, protecting patient privacy in medical image sharing. This combined approach facilitates efficient storage, faster network transfer, and compliance with data protection regulations. Our project advances the secure, scalable handling of critical medical images, enhancing clinical workflows and telemedicine efficacy.</a:t>
            </a:r>
            <a:endParaRPr lang="en-US" sz="1550" dirty="0"/>
          </a:p>
        </p:txBody>
      </p:sp>
      <p:pic>
        <p:nvPicPr>
          <p:cNvPr id="5" name="Image 0" descr="preencoded.png">
            <a:extLst>
              <a:ext uri="{FF2B5EF4-FFF2-40B4-BE49-F238E27FC236}">
                <a16:creationId xmlns:a16="http://schemas.microsoft.com/office/drawing/2014/main" id="{6FD4293E-732E-726A-5960-710C1CC2CD79}"/>
              </a:ext>
            </a:extLst>
          </p:cNvPr>
          <p:cNvPicPr>
            <a:picLocks noChangeAspect="1"/>
          </p:cNvPicPr>
          <p:nvPr/>
        </p:nvPicPr>
        <p:blipFill>
          <a:blip r:embed="rId3">
            <a:alphaModFix amt="67000"/>
            <a:extLst>
              <a:ext uri="{BEBA8EAE-BF5A-486C-A8C5-ECC9F3942E4B}">
                <a14:imgProps xmlns:a14="http://schemas.microsoft.com/office/drawing/2010/main">
                  <a14:imgLayer r:embed="rId4">
                    <a14:imgEffect>
                      <a14:sharpenSoften amount="43000"/>
                    </a14:imgEffect>
                    <a14:imgEffect>
                      <a14:brightnessContrast contrast="16000"/>
                    </a14:imgEffect>
                  </a14:imgLayer>
                </a14:imgProps>
              </a:ext>
            </a:extLst>
          </a:blip>
          <a:stretch>
            <a:fillRect/>
          </a:stretch>
        </p:blipFill>
        <p:spPr>
          <a:xfrm>
            <a:off x="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TotalTime>
  <Words>758</Words>
  <Application>Microsoft Office PowerPoint</Application>
  <PresentationFormat>Custom</PresentationFormat>
  <Paragraphs>73</Paragraphs>
  <Slides>10</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Poppins</vt:lpstr>
      <vt:lpstr>Petrona Bold</vt:lpstr>
      <vt:lpstr>Wingdings</vt:lpstr>
      <vt:lpstr>Poppins Bold</vt:lpstr>
      <vt:lpstr>Arial Black</vt:lpstr>
      <vt:lpstr>Inter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AASHIQ RAHAMAN</cp:lastModifiedBy>
  <cp:revision>15</cp:revision>
  <dcterms:created xsi:type="dcterms:W3CDTF">2025-07-06T21:54:41Z</dcterms:created>
  <dcterms:modified xsi:type="dcterms:W3CDTF">2025-07-07T00:05:27Z</dcterms:modified>
</cp:coreProperties>
</file>